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19"/>
  </p:notesMasterIdLst>
  <p:handoutMasterIdLst>
    <p:handoutMasterId r:id="rId32"/>
  </p:handoutMasterIdLst>
  <p:sldIdLst>
    <p:sldId id="357" r:id="rId4"/>
    <p:sldId id="256" r:id="rId5"/>
    <p:sldId id="257" r:id="rId6"/>
    <p:sldId id="397" r:id="rId7"/>
    <p:sldId id="513" r:id="rId8"/>
    <p:sldId id="490" r:id="rId9"/>
    <p:sldId id="479" r:id="rId10"/>
    <p:sldId id="535" r:id="rId11"/>
    <p:sldId id="480" r:id="rId12"/>
    <p:sldId id="486" r:id="rId13"/>
    <p:sldId id="487" r:id="rId14"/>
    <p:sldId id="514" r:id="rId15"/>
    <p:sldId id="515" r:id="rId16"/>
    <p:sldId id="516" r:id="rId17"/>
    <p:sldId id="489" r:id="rId18"/>
    <p:sldId id="494" r:id="rId20"/>
    <p:sldId id="491" r:id="rId21"/>
    <p:sldId id="492" r:id="rId22"/>
    <p:sldId id="493" r:id="rId23"/>
    <p:sldId id="496" r:id="rId24"/>
    <p:sldId id="517" r:id="rId25"/>
    <p:sldId id="518" r:id="rId26"/>
    <p:sldId id="509" r:id="rId27"/>
    <p:sldId id="495" r:id="rId28"/>
    <p:sldId id="510" r:id="rId29"/>
    <p:sldId id="519" r:id="rId30"/>
    <p:sldId id="358" r:id="rId31"/>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x" lastIdx="1" clrIdx="0"/>
  <p:cmAuthor id="1" name="宋 凯丽" initials="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3620"/>
    <a:srgbClr val="C51729"/>
    <a:srgbClr val="CAA884"/>
    <a:srgbClr val="2E5660"/>
    <a:srgbClr val="794247"/>
    <a:srgbClr val="8A8787"/>
    <a:srgbClr val="EDDFD2"/>
    <a:srgbClr val="E0A087"/>
    <a:srgbClr val="D26C53"/>
    <a:srgbClr val="341B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3172" autoAdjust="0"/>
  </p:normalViewPr>
  <p:slideViewPr>
    <p:cSldViewPr snapToGrid="0" showGuides="1">
      <p:cViewPr varScale="1">
        <p:scale>
          <a:sx n="95" d="100"/>
          <a:sy n="95" d="100"/>
        </p:scale>
        <p:origin x="690" y="78"/>
      </p:cViewPr>
      <p:guideLst>
        <p:guide orient="horz" pos="2870"/>
        <p:guide pos="2909"/>
        <p:guide orient="horz" pos="1825"/>
        <p:guide pos="311"/>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customXml" Target="../customXml/item1.xml"/><Relationship Id="rId37" Type="http://schemas.openxmlformats.org/officeDocument/2006/relationships/customXmlProps" Target="../customXml/itemProps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62C1E2-159A-463B-94CA-C7A9D3EDC25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C42C9-80A0-4808-85F6-4F6AA3D5F13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17A46-1118-48C4-B835-495787D093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EC5DD-2C2E-4DC7-B8E1-B2DA8D4E2E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flipV="1">
            <a:off x="0" y="5056414"/>
            <a:ext cx="9144000" cy="87086"/>
            <a:chOff x="1239791" y="3373704"/>
            <a:chExt cx="5327375" cy="56535"/>
          </a:xfrm>
        </p:grpSpPr>
        <p:sp>
          <p:nvSpPr>
            <p:cNvPr id="3" name="矩形 2"/>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4" name="矩形 3"/>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341B30">
            <a:alpha val="35000"/>
          </a:srgbClr>
        </a:solidFill>
        <a:effectLst/>
      </p:bgPr>
    </p:bg>
    <p:spTree>
      <p:nvGrpSpPr>
        <p:cNvPr id="1" name=""/>
        <p:cNvGrpSpPr/>
        <p:nvPr/>
      </p:nvGrpSpPr>
      <p:grpSpPr>
        <a:xfrm>
          <a:off x="0" y="0"/>
          <a:ext cx="0" cy="0"/>
          <a:chOff x="0" y="0"/>
          <a:chExt cx="0" cy="0"/>
        </a:xfrm>
      </p:grpSpPr>
      <p:pic>
        <p:nvPicPr>
          <p:cNvPr id="2" name="图片 1" descr="C:\Users\123456\Desktop\222.png222"/>
          <p:cNvPicPr>
            <a:picLocks noChangeAspect="1"/>
          </p:cNvPicPr>
          <p:nvPr userDrawn="1"/>
        </p:nvPicPr>
        <p:blipFill rotWithShape="1">
          <a:blip r:embed="rId2"/>
          <a:srcRect/>
          <a:stretch>
            <a:fillRect/>
          </a:stretch>
        </p:blipFill>
        <p:spPr>
          <a:xfrm>
            <a:off x="318" y="0"/>
            <a:ext cx="9143365" cy="5143500"/>
          </a:xfrm>
          <a:prstGeom prst="rect">
            <a:avLst/>
          </a:prstGeom>
          <a:solidFill>
            <a:schemeClr val="tx1">
              <a:alpha val="40000"/>
            </a:schemeClr>
          </a:solid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descr="C:\Users\123456\Desktop\333.png333"/>
          <p:cNvPicPr>
            <a:picLocks noChangeAspect="1"/>
          </p:cNvPicPr>
          <p:nvPr userDrawn="1"/>
        </p:nvPicPr>
        <p:blipFill rotWithShape="1">
          <a:blip r:embed="rId2"/>
          <a:srcRect/>
          <a:stretch>
            <a:fillRect/>
          </a:stretch>
        </p:blipFill>
        <p:spPr>
          <a:xfrm>
            <a:off x="5181" y="318"/>
            <a:ext cx="9143365" cy="5142865"/>
          </a:xfrm>
          <a:prstGeom prst="rect">
            <a:avLst/>
          </a:prstGeom>
        </p:spPr>
      </p:pic>
      <p:sp>
        <p:nvSpPr>
          <p:cNvPr id="4" name="矩形 3"/>
          <p:cNvSpPr/>
          <p:nvPr userDrawn="1"/>
        </p:nvSpPr>
        <p:spPr>
          <a:xfrm>
            <a:off x="0" y="0"/>
            <a:ext cx="9144000" cy="5143500"/>
          </a:xfrm>
          <a:prstGeom prst="rect">
            <a:avLst/>
          </a:prstGeom>
          <a:no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
    <p:spTree>
      <p:nvGrpSpPr>
        <p:cNvPr id="1" name=""/>
        <p:cNvGrpSpPr/>
        <p:nvPr/>
      </p:nvGrpSpPr>
      <p:grpSpPr>
        <a:xfrm>
          <a:off x="0" y="0"/>
          <a:ext cx="0" cy="0"/>
          <a:chOff x="0" y="0"/>
          <a:chExt cx="0" cy="0"/>
        </a:xfrm>
      </p:grpSpPr>
      <p:sp>
        <p:nvSpPr>
          <p:cNvPr id="12" name="矩形 11"/>
          <p:cNvSpPr/>
          <p:nvPr userDrawn="1"/>
        </p:nvSpPr>
        <p:spPr bwMode="auto">
          <a:xfrm>
            <a:off x="3" y="4800318"/>
            <a:ext cx="9144001" cy="343181"/>
          </a:xfrm>
          <a:prstGeom prst="rect">
            <a:avLst/>
          </a:prstGeom>
          <a:gradFill>
            <a:gsLst>
              <a:gs pos="80000">
                <a:srgbClr val="026DCE">
                  <a:alpha val="70000"/>
                </a:srgbClr>
              </a:gs>
              <a:gs pos="26000">
                <a:schemeClr val="tx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20"/>
          </a:p>
        </p:txBody>
      </p:sp>
      <p:sp>
        <p:nvSpPr>
          <p:cNvPr id="10" name="矩形 9"/>
          <p:cNvSpPr/>
          <p:nvPr userDrawn="1"/>
        </p:nvSpPr>
        <p:spPr bwMode="auto">
          <a:xfrm>
            <a:off x="-1" y="-22859"/>
            <a:ext cx="9144001" cy="715200"/>
          </a:xfrm>
          <a:prstGeom prst="rect">
            <a:avLst/>
          </a:prstGeom>
          <a:gradFill flip="none" rotWithShape="1">
            <a:gsLst>
              <a:gs pos="21000">
                <a:schemeClr val="accent2">
                  <a:lumMod val="75000"/>
                  <a:lumOff val="25000"/>
                </a:schemeClr>
              </a:gs>
              <a:gs pos="86000">
                <a:schemeClr val="tx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20"/>
          </a:p>
        </p:txBody>
      </p:sp>
      <p:sp>
        <p:nvSpPr>
          <p:cNvPr id="15" name="灯片编号占位符 3"/>
          <p:cNvSpPr txBox="1"/>
          <p:nvPr userDrawn="1"/>
        </p:nvSpPr>
        <p:spPr>
          <a:xfrm>
            <a:off x="179512" y="4865467"/>
            <a:ext cx="1439863" cy="212884"/>
          </a:xfrm>
          <a:prstGeom prst="rect">
            <a:avLst/>
          </a:prstGeom>
        </p:spPr>
        <p:txBody>
          <a:bodyPr/>
          <a:lstStyle>
            <a:defPPr>
              <a:defRPr lang="zh-CN"/>
            </a:defPPr>
            <a:lvl1pPr marL="0" algn="l" defTabSz="914400" rtl="0" eaLnBrk="1" latinLnBrk="0" hangingPunct="1">
              <a:defRPr sz="1200" i="0" kern="1200">
                <a:solidFill>
                  <a:schemeClr val="accent6">
                    <a:lumMod val="50000"/>
                  </a:schemeClr>
                </a:solidFill>
                <a:latin typeface="微软雅黑" panose="020B0503020204020204" charset="-122"/>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altLang="en-US" sz="1080" b="1" dirty="0">
                <a:solidFill>
                  <a:schemeClr val="bg1"/>
                </a:solidFill>
              </a:rPr>
              <a:t> </a:t>
            </a:r>
            <a:fld id="{7C5E4C7A-43C3-449A-8119-E420EB00870B}" type="slidenum">
              <a:rPr lang="zh-CN" altLang="en-US" sz="1080" b="1" smtClean="0">
                <a:solidFill>
                  <a:schemeClr val="bg1"/>
                </a:solidFill>
              </a:rPr>
            </a:fld>
            <a:endParaRPr lang="en-US" sz="1080" b="1" dirty="0">
              <a:solidFill>
                <a:schemeClr val="bg1"/>
              </a:solidFill>
            </a:endParaRPr>
          </a:p>
        </p:txBody>
      </p:sp>
      <p:sp>
        <p:nvSpPr>
          <p:cNvPr id="7" name="标题 1"/>
          <p:cNvSpPr>
            <a:spLocks noGrp="1"/>
          </p:cNvSpPr>
          <p:nvPr>
            <p:ph type="title"/>
          </p:nvPr>
        </p:nvSpPr>
        <p:spPr>
          <a:xfrm>
            <a:off x="294126" y="109411"/>
            <a:ext cx="5832475" cy="582930"/>
          </a:xfrm>
        </p:spPr>
        <p:txBody>
          <a:bodyPr/>
          <a:lstStyle>
            <a:lvl1pPr algn="l">
              <a:defRPr sz="1980" b="1">
                <a:solidFill>
                  <a:schemeClr val="bg1"/>
                </a:solidFill>
                <a:latin typeface="Times New Roman" panose="02020603050405020304" pitchFamily="18" charset="0"/>
                <a:ea typeface="微软雅黑" panose="020B0503020204020204" charset="-122"/>
                <a:cs typeface="Times New Roman" panose="02020603050405020304" pitchFamily="18" charset="0"/>
              </a:defRPr>
            </a:lvl1pPr>
          </a:lstStyle>
          <a:p>
            <a:endParaRPr lang="zh-CN" altLang="en-US" dirty="0"/>
          </a:p>
        </p:txBody>
      </p:sp>
      <p:sp>
        <p:nvSpPr>
          <p:cNvPr id="8" name="副标题 2"/>
          <p:cNvSpPr>
            <a:spLocks noGrp="1"/>
          </p:cNvSpPr>
          <p:nvPr>
            <p:ph type="subTitle" idx="1"/>
          </p:nvPr>
        </p:nvSpPr>
        <p:spPr>
          <a:xfrm>
            <a:off x="611559" y="951570"/>
            <a:ext cx="8043294" cy="3694010"/>
          </a:xfrm>
        </p:spPr>
        <p:txBody>
          <a:bodyPr>
            <a:normAutofit/>
          </a:bodyPr>
          <a:lstStyle>
            <a:lvl1pPr marL="411480" indent="-411480" algn="l">
              <a:lnSpc>
                <a:spcPct val="150000"/>
              </a:lnSpc>
              <a:buFont typeface="Wingdings" panose="05000000000000000000" pitchFamily="2" charset="2"/>
              <a:buChar char="n"/>
              <a:defRPr sz="2160">
                <a:solidFill>
                  <a:schemeClr val="tx1"/>
                </a:solidFill>
                <a:latin typeface="微软雅黑" panose="020B0503020204020204" charset="-122"/>
                <a:ea typeface="微软雅黑" panose="020B0503020204020204" charset="-122"/>
              </a:defRPr>
            </a:lvl1pPr>
            <a:lvl2pPr marL="970280" indent="-411480" algn="l" defTabSz="179705">
              <a:lnSpc>
                <a:spcPct val="150000"/>
              </a:lnSpc>
              <a:buFont typeface="Wingdings" panose="05000000000000000000" pitchFamily="2" charset="2"/>
              <a:buChar char="u"/>
              <a:tabLst>
                <a:tab pos="174625" algn="l"/>
                <a:tab pos="533400" algn="l"/>
              </a:tabLst>
              <a:defRPr sz="1620">
                <a:solidFill>
                  <a:schemeClr val="tx1"/>
                </a:solidFill>
                <a:latin typeface="+mn-ea"/>
                <a:ea typeface="+mn-ea"/>
              </a:defRPr>
            </a:lvl2pPr>
            <a:lvl3pPr marL="1131570" indent="-308610" algn="l">
              <a:buFont typeface="Arial" panose="020B0604020202020204" pitchFamily="34" charset="0"/>
              <a:buChar char="•"/>
              <a:defRPr sz="1440">
                <a:solidFill>
                  <a:schemeClr val="tx1"/>
                </a:solidFill>
                <a:latin typeface="+mn-ea"/>
                <a:ea typeface="+mn-ea"/>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zh-CN" altLang="en-US" dirty="0"/>
              <a:t>单击此处编辑母版副标题样式</a:t>
            </a:r>
            <a:endParaRPr lang="en-US" altLang="zh-CN" dirty="0"/>
          </a:p>
          <a:p>
            <a:pPr lvl="1"/>
            <a:r>
              <a:rPr lang="en-US" altLang="zh-CN" dirty="0"/>
              <a:t>123</a:t>
            </a:r>
            <a:endParaRPr lang="en-US" altLang="zh-CN" dirty="0"/>
          </a:p>
          <a:p>
            <a:pPr lvl="2"/>
            <a:r>
              <a:rPr lang="en-US" altLang="zh-CN" dirty="0"/>
              <a:t>123</a:t>
            </a:r>
            <a:endParaRPr lang="en-US" altLang="zh-CN" dirty="0"/>
          </a:p>
          <a:p>
            <a:pPr lvl="2"/>
            <a:endParaRPr lang="en-US" altLang="zh-CN" dirty="0"/>
          </a:p>
          <a:p>
            <a:pPr lvl="1"/>
            <a:endParaRPr lang="en-US" altLang="zh-CN" dirty="0"/>
          </a:p>
          <a:p>
            <a:pPr lvl="1"/>
            <a:endParaRPr lang="en-US" altLang="zh-CN"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93250" y="-42163"/>
            <a:ext cx="1420833" cy="799312"/>
          </a:xfrm>
          <a:prstGeom prst="ellipse">
            <a:avLst/>
          </a:prstGeom>
          <a:ln>
            <a:noFill/>
          </a:ln>
          <a:effectLst>
            <a:softEdge rad="112500"/>
          </a:effectLst>
        </p:spPr>
      </p:pic>
      <p:sp>
        <p:nvSpPr>
          <p:cNvPr id="11" name="文本框 10"/>
          <p:cNvSpPr txBox="1"/>
          <p:nvPr userDrawn="1"/>
        </p:nvSpPr>
        <p:spPr>
          <a:xfrm>
            <a:off x="7293902" y="4800318"/>
            <a:ext cx="1897157" cy="339725"/>
          </a:xfrm>
          <a:prstGeom prst="rect">
            <a:avLst/>
          </a:prstGeom>
          <a:noFill/>
        </p:spPr>
        <p:txBody>
          <a:bodyPr wrap="square">
            <a:spAutoFit/>
          </a:bodyPr>
          <a:lstStyle/>
          <a:p>
            <a:r>
              <a:rPr lang="zh-CN" altLang="en-US" sz="1620" b="0" i="0" u="none" strike="noStrike" baseline="0" dirty="0">
                <a:solidFill>
                  <a:schemeClr val="bg1"/>
                </a:solidFill>
                <a:latin typeface="方正姚体" panose="02010601030101010101" pitchFamily="2" charset="-122"/>
                <a:ea typeface="方正姚体" panose="02010601030101010101" pitchFamily="2" charset="-122"/>
              </a:rPr>
              <a:t>时代亿信</a:t>
            </a:r>
            <a:r>
              <a:rPr lang="en-US" altLang="zh-CN" sz="1620" b="0" i="0" u="none" strike="noStrike" baseline="0" dirty="0">
                <a:solidFill>
                  <a:schemeClr val="bg1"/>
                </a:solidFill>
                <a:latin typeface="方正姚体" panose="02010601030101010101" pitchFamily="2" charset="-122"/>
                <a:ea typeface="方正姚体" panose="02010601030101010101" pitchFamily="2" charset="-122"/>
              </a:rPr>
              <a:t>2021-01</a:t>
            </a:r>
            <a:endParaRPr lang="en-US" altLang="zh-CN" sz="1620" b="0" i="0" u="none" strike="noStrike" baseline="0" dirty="0">
              <a:solidFill>
                <a:schemeClr val="bg1"/>
              </a:solidFill>
              <a:latin typeface="方正姚体" panose="02010601030101010101" pitchFamily="2" charset="-122"/>
              <a:ea typeface="方正姚体" panose="02010601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内容">
    <p:spTree>
      <p:nvGrpSpPr>
        <p:cNvPr id="1" name=""/>
        <p:cNvGrpSpPr/>
        <p:nvPr/>
      </p:nvGrpSpPr>
      <p:grpSpPr>
        <a:xfrm>
          <a:off x="0" y="0"/>
          <a:ext cx="0" cy="0"/>
          <a:chOff x="0" y="0"/>
          <a:chExt cx="0" cy="0"/>
        </a:xfrm>
      </p:grpSpPr>
      <p:sp>
        <p:nvSpPr>
          <p:cNvPr id="12" name="矩形 11"/>
          <p:cNvSpPr/>
          <p:nvPr userDrawn="1"/>
        </p:nvSpPr>
        <p:spPr bwMode="auto">
          <a:xfrm>
            <a:off x="1" y="4800318"/>
            <a:ext cx="9144001" cy="343181"/>
          </a:xfrm>
          <a:prstGeom prst="rect">
            <a:avLst/>
          </a:prstGeom>
          <a:gradFill>
            <a:gsLst>
              <a:gs pos="80000">
                <a:srgbClr val="026DCE">
                  <a:alpha val="70000"/>
                </a:srgbClr>
              </a:gs>
              <a:gs pos="26000">
                <a:schemeClr val="tx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935"/>
          </a:p>
        </p:txBody>
      </p:sp>
      <p:sp>
        <p:nvSpPr>
          <p:cNvPr id="10" name="矩形 9"/>
          <p:cNvSpPr/>
          <p:nvPr userDrawn="1"/>
        </p:nvSpPr>
        <p:spPr bwMode="auto">
          <a:xfrm>
            <a:off x="-1" y="-22858"/>
            <a:ext cx="9144001" cy="715200"/>
          </a:xfrm>
          <a:prstGeom prst="rect">
            <a:avLst/>
          </a:prstGeom>
          <a:gradFill flip="none" rotWithShape="1">
            <a:gsLst>
              <a:gs pos="21000">
                <a:schemeClr val="accent2">
                  <a:lumMod val="75000"/>
                  <a:lumOff val="25000"/>
                </a:schemeClr>
              </a:gs>
              <a:gs pos="86000">
                <a:schemeClr val="tx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935"/>
          </a:p>
        </p:txBody>
      </p:sp>
      <p:sp>
        <p:nvSpPr>
          <p:cNvPr id="7" name="标题 1"/>
          <p:cNvSpPr>
            <a:spLocks noGrp="1"/>
          </p:cNvSpPr>
          <p:nvPr>
            <p:ph type="title"/>
          </p:nvPr>
        </p:nvSpPr>
        <p:spPr>
          <a:xfrm>
            <a:off x="294127" y="109412"/>
            <a:ext cx="8454338" cy="582930"/>
          </a:xfrm>
        </p:spPr>
        <p:txBody>
          <a:bodyPr>
            <a:normAutofit/>
          </a:bodyPr>
          <a:lstStyle>
            <a:lvl1pPr algn="l">
              <a:defRPr sz="2160" b="1">
                <a:solidFill>
                  <a:schemeClr val="bg1"/>
                </a:solidFill>
                <a:latin typeface="Times New Roman" panose="02020603050405020304" pitchFamily="18" charset="0"/>
                <a:ea typeface="微软雅黑" panose="020B0503020204020204" charset="-122"/>
                <a:cs typeface="Times New Roman" panose="02020603050405020304" pitchFamily="18" charset="0"/>
              </a:defRPr>
            </a:lvl1pPr>
          </a:lstStyle>
          <a:p>
            <a:endParaRPr lang="zh-CN" altLang="en-US" dirty="0"/>
          </a:p>
        </p:txBody>
      </p:sp>
      <p:sp>
        <p:nvSpPr>
          <p:cNvPr id="3" name="内容占位符 2"/>
          <p:cNvSpPr>
            <a:spLocks noGrp="1"/>
          </p:cNvSpPr>
          <p:nvPr>
            <p:ph sz="quarter" idx="10"/>
          </p:nvPr>
        </p:nvSpPr>
        <p:spPr>
          <a:xfrm>
            <a:off x="684214" y="1081565"/>
            <a:ext cx="7775575" cy="3368993"/>
          </a:xfrm>
        </p:spPr>
        <p:txBody>
          <a:bodyPr/>
          <a:lstStyle>
            <a:lvl1pPr marL="154305" indent="-154305">
              <a:lnSpc>
                <a:spcPct val="150000"/>
              </a:lnSpc>
              <a:buFont typeface="Wingdings" panose="05000000000000000000" pitchFamily="2" charset="2"/>
              <a:buChar char="ü"/>
              <a:defRPr sz="1800" b="1"/>
            </a:lvl1pPr>
            <a:lvl2pPr marL="334645" indent="-128270">
              <a:buFont typeface="Wingdings" panose="05000000000000000000" pitchFamily="2" charset="2"/>
              <a:buChar char="Ø"/>
              <a:defRPr sz="1620">
                <a:solidFill>
                  <a:srgbClr val="0000CC"/>
                </a:solidFill>
                <a:latin typeface="楷体" panose="02010609060101010101" pitchFamily="49" charset="-122"/>
                <a:ea typeface="楷体" panose="02010609060101010101" pitchFamily="49" charset="-122"/>
              </a:defRPr>
            </a:lvl2pPr>
            <a:lvl3pPr>
              <a:defRPr sz="1620"/>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8" name="灯片编号占位符 3"/>
          <p:cNvSpPr txBox="1"/>
          <p:nvPr userDrawn="1"/>
        </p:nvSpPr>
        <p:spPr>
          <a:xfrm>
            <a:off x="179512" y="4865467"/>
            <a:ext cx="1439863" cy="212884"/>
          </a:xfrm>
          <a:prstGeom prst="rect">
            <a:avLst/>
          </a:prstGeom>
        </p:spPr>
        <p:txBody>
          <a:bodyPr/>
          <a:lstStyle>
            <a:defPPr>
              <a:defRPr lang="zh-CN"/>
            </a:defPPr>
            <a:lvl1pPr marL="0" algn="l" defTabSz="914400" rtl="0" eaLnBrk="1" latinLnBrk="0" hangingPunct="1">
              <a:defRPr sz="1200" i="0" kern="1200">
                <a:solidFill>
                  <a:schemeClr val="accent6">
                    <a:lumMod val="50000"/>
                  </a:schemeClr>
                </a:solidFill>
                <a:latin typeface="微软雅黑" panose="020B0503020204020204" charset="-122"/>
                <a:ea typeface="微软雅黑" panose="020B0503020204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altLang="en-US" sz="1080" b="1" dirty="0">
                <a:solidFill>
                  <a:schemeClr val="bg1"/>
                </a:solidFill>
              </a:rPr>
              <a:t> </a:t>
            </a:r>
            <a:fld id="{7C5E4C7A-43C3-449A-8119-E420EB00870B}" type="slidenum">
              <a:rPr lang="zh-CN" altLang="en-US" sz="1080" b="1" smtClean="0">
                <a:solidFill>
                  <a:schemeClr val="bg1"/>
                </a:solidFill>
              </a:rPr>
            </a:fld>
            <a:endParaRPr lang="en-US" sz="1080" b="1"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8" name="等腰三角形 7"/>
          <p:cNvSpPr/>
          <p:nvPr userDrawn="1"/>
        </p:nvSpPr>
        <p:spPr>
          <a:xfrm rot="5400000">
            <a:off x="110634" y="179936"/>
            <a:ext cx="361276" cy="28123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charset="-122"/>
              <a:ea typeface="微软雅黑" panose="020B0503020204020204"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04761" y="59639"/>
            <a:ext cx="1411842" cy="521825"/>
          </a:xfrm>
          <a:prstGeom prst="rect">
            <a:avLst/>
          </a:prstGeom>
        </p:spPr>
      </p:pic>
      <p:pic>
        <p:nvPicPr>
          <p:cNvPr id="10" name="Picture 2" descr="C:\Users\zhangmiao\Desktop\1221.png"/>
          <p:cNvPicPr>
            <a:picLocks noChangeAspect="1"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018020" y="4734731"/>
            <a:ext cx="1998583" cy="32912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占位符 1"/>
          <p:cNvSpPr>
            <a:spLocks noGrp="1"/>
          </p:cNvSpPr>
          <p:nvPr>
            <p:ph type="title"/>
          </p:nvPr>
        </p:nvSpPr>
        <p:spPr>
          <a:xfrm>
            <a:off x="431888" y="140510"/>
            <a:ext cx="3370782" cy="360681"/>
          </a:xfrm>
          <a:prstGeom prst="rect">
            <a:avLst/>
          </a:prstGeom>
        </p:spPr>
        <p:txBody>
          <a:bodyPr vert="horz" lIns="91436" tIns="45719" rIns="91436" bIns="45719" rtlCol="0" anchor="ctr">
            <a:normAutofit/>
          </a:bodyPr>
          <a:lstStyle>
            <a:lvl1pPr>
              <a:defRPr sz="2100">
                <a:solidFill>
                  <a:srgbClr val="0070C0"/>
                </a:solidFill>
                <a:latin typeface="微软雅黑" panose="020B0503020204020204" charset="-122"/>
                <a:ea typeface="微软雅黑" panose="020B0503020204020204" charset="-122"/>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flipV="1">
            <a:off x="0" y="5056414"/>
            <a:ext cx="9144000" cy="87086"/>
            <a:chOff x="1239791" y="3373704"/>
            <a:chExt cx="5327375" cy="56535"/>
          </a:xfrm>
        </p:grpSpPr>
        <p:sp>
          <p:nvSpPr>
            <p:cNvPr id="3" name="矩形 2"/>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4" name="矩形 3"/>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006" r="-57" b="17823"/>
          <a:stretch>
            <a:fillRect/>
          </a:stretch>
        </p:blipFill>
        <p:spPr>
          <a:xfrm>
            <a:off x="-1" y="-1"/>
            <a:ext cx="9144001" cy="5143501"/>
          </a:xfrm>
          <a:prstGeom prst="rect">
            <a:avLst/>
          </a:prstGeom>
        </p:spPr>
      </p:pic>
      <p:sp>
        <p:nvSpPr>
          <p:cNvPr id="2" name="矩形 1"/>
          <p:cNvSpPr/>
          <p:nvPr userDrawn="1"/>
        </p:nvSpPr>
        <p:spPr>
          <a:xfrm>
            <a:off x="-1" y="0"/>
            <a:ext cx="9144001"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006" r="-57" b="17823"/>
          <a:stretch>
            <a:fillRect/>
          </a:stretch>
        </p:blipFill>
        <p:spPr>
          <a:xfrm>
            <a:off x="-1" y="-1"/>
            <a:ext cx="9144001" cy="5143501"/>
          </a:xfrm>
          <a:prstGeom prst="rect">
            <a:avLst/>
          </a:prstGeom>
        </p:spPr>
      </p:pic>
      <p:sp>
        <p:nvSpPr>
          <p:cNvPr id="2" name="矩形 1"/>
          <p:cNvSpPr/>
          <p:nvPr userDrawn="1"/>
        </p:nvSpPr>
        <p:spPr>
          <a:xfrm>
            <a:off x="-1" y="0"/>
            <a:ext cx="9144001"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4246179" y="-1"/>
            <a:ext cx="4897821" cy="51435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1" y="0"/>
            <a:ext cx="9144001"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Users\123456\Desktop\777.png777"/>
          <p:cNvPicPr>
            <a:picLocks noChangeAspect="1"/>
          </p:cNvPicPr>
          <p:nvPr userDrawn="1"/>
        </p:nvPicPr>
        <p:blipFill rotWithShape="1">
          <a:blip r:embed="rId2"/>
          <a:srcRect/>
          <a:stretch>
            <a:fillRect/>
          </a:stretch>
        </p:blipFill>
        <p:spPr>
          <a:xfrm>
            <a:off x="-92075" y="-41275"/>
            <a:ext cx="9525000" cy="535813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垂直排列标题与&#10;文本">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682820" y="756625"/>
            <a:ext cx="5760000" cy="3600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862820" y="936625"/>
            <a:ext cx="5400000" cy="3240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006" r="-57" b="17823"/>
          <a:stretch>
            <a:fillRect/>
          </a:stretch>
        </p:blipFill>
        <p:spPr>
          <a:xfrm>
            <a:off x="-1" y="-1"/>
            <a:ext cx="9144001" cy="514350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2755681" cy="355983"/>
          </a:xfrm>
          <a:prstGeom prst="rect">
            <a:avLst/>
          </a:prstGeom>
        </p:spPr>
        <p:txBody>
          <a:bodyPr/>
          <a:lstStyle>
            <a:lvl1pPr>
              <a:defRPr sz="1600" b="1">
                <a:solidFill>
                  <a:srgbClr val="613620"/>
                </a:solidFill>
              </a:defRPr>
            </a:lvl1pPr>
          </a:lstStyle>
          <a:p>
            <a:r>
              <a:rPr lang="zh-CN" altLang="en-US"/>
              <a:t>单击此处编辑母版标题样式</a:t>
            </a:r>
            <a:endParaRPr lang="zh-CN" altLang="en-US"/>
          </a:p>
        </p:txBody>
      </p:sp>
      <p:grpSp>
        <p:nvGrpSpPr>
          <p:cNvPr id="3" name="组合 2"/>
          <p:cNvGrpSpPr/>
          <p:nvPr userDrawn="1"/>
        </p:nvGrpSpPr>
        <p:grpSpPr>
          <a:xfrm flipV="1">
            <a:off x="0" y="5056414"/>
            <a:ext cx="9144000" cy="87086"/>
            <a:chOff x="1239791" y="3373704"/>
            <a:chExt cx="5327375" cy="56535"/>
          </a:xfrm>
        </p:grpSpPr>
        <p:sp>
          <p:nvSpPr>
            <p:cNvPr id="4" name="矩形 3"/>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8" name="矩形 7"/>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9" name="矩形 8"/>
          <p:cNvSpPr/>
          <p:nvPr userDrawn="1"/>
        </p:nvSpPr>
        <p:spPr>
          <a:xfrm>
            <a:off x="0" y="148513"/>
            <a:ext cx="441434" cy="608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图片 2"/>
          <p:cNvPicPr>
            <a:picLocks noChangeAspect="1"/>
          </p:cNvPicPr>
          <p:nvPr userDrawn="1"/>
        </p:nvPicPr>
        <p:blipFill>
          <a:blip r:embed="rId2" cstate="print">
            <a:extLst>
              <a:ext uri="{28A0092B-C50C-407E-A947-70E740481C1C}">
                <a14:useLocalDpi xmlns:a14="http://schemas.microsoft.com/office/drawing/2010/main" val="0"/>
              </a:ext>
            </a:extLst>
          </a:blip>
          <a:srcRect t="14337"/>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0"/>
            <a:ext cx="9144000" cy="5143500"/>
          </a:xfrm>
          <a:prstGeom prst="rect">
            <a:avLst/>
          </a:prstGeom>
          <a:solidFill>
            <a:sysClr val="windowText" lastClr="000000">
              <a:alpha val="40000"/>
            </a:sysClr>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9137" b="5863"/>
          <a:stretch>
            <a:fillRect/>
          </a:stretch>
        </p:blipFill>
        <p:spPr>
          <a:xfrm>
            <a:off x="0" y="0"/>
            <a:ext cx="9144000" cy="51816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06" b="15904"/>
          <a:stretch>
            <a:fillRect/>
          </a:stretch>
        </p:blipFill>
        <p:spPr>
          <a:xfrm>
            <a:off x="0" y="0"/>
            <a:ext cx="9153728" cy="5143500"/>
          </a:xfrm>
          <a:prstGeom prst="rect">
            <a:avLst/>
          </a:prstGeom>
        </p:spPr>
      </p:pic>
      <p:sp>
        <p:nvSpPr>
          <p:cNvPr id="4" name="矩形 3"/>
          <p:cNvSpPr/>
          <p:nvPr userDrawn="1"/>
        </p:nvSpPr>
        <p:spPr>
          <a:xfrm>
            <a:off x="0" y="0"/>
            <a:ext cx="9144000" cy="5143500"/>
          </a:xfrm>
          <a:prstGeom prst="rect">
            <a:avLst/>
          </a:prstGeom>
          <a:solidFill>
            <a:sysClr val="windowText" lastClr="000000">
              <a:alpha val="40000"/>
            </a:sysClr>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8" name="图片 7" descr="C:\Users\123456\Desktop\素材图.png素材图"/>
          <p:cNvPicPr>
            <a:picLocks noChangeAspect="1"/>
          </p:cNvPicPr>
          <p:nvPr userDrawn="1"/>
        </p:nvPicPr>
        <p:blipFill rotWithShape="1">
          <a:blip r:embed="rId2"/>
          <a:srcRect/>
          <a:stretch>
            <a:fillRect/>
          </a:stretch>
        </p:blipFill>
        <p:spPr>
          <a:xfrm>
            <a:off x="317" y="317"/>
            <a:ext cx="9143365" cy="5142865"/>
          </a:xfrm>
          <a:prstGeom prst="rect">
            <a:avLst/>
          </a:prstGeom>
        </p:spPr>
      </p:pic>
      <p:sp>
        <p:nvSpPr>
          <p:cNvPr id="2" name="矩形 1"/>
          <p:cNvSpPr/>
          <p:nvPr userDrawn="1"/>
        </p:nvSpPr>
        <p:spPr>
          <a:xfrm>
            <a:off x="-1" y="0"/>
            <a:ext cx="9144001"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4246179" y="-1"/>
            <a:ext cx="4897821" cy="51435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855980" y="535940"/>
            <a:ext cx="7378700" cy="407162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4" name="矩形 3"/>
          <p:cNvSpPr/>
          <p:nvPr userDrawn="1"/>
        </p:nvSpPr>
        <p:spPr>
          <a:xfrm>
            <a:off x="1119505" y="751840"/>
            <a:ext cx="6808470" cy="364045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8" name="图片 7" descr="C:\Users\123456\Desktop\safe.pngsafe"/>
          <p:cNvPicPr>
            <a:picLocks noChangeAspect="1"/>
          </p:cNvPicPr>
          <p:nvPr userDrawn="1"/>
        </p:nvPicPr>
        <p:blipFill rotWithShape="1">
          <a:blip r:embed="rId2"/>
          <a:srcRect/>
          <a:stretch>
            <a:fillRect/>
          </a:stretch>
        </p:blipFill>
        <p:spPr>
          <a:xfrm>
            <a:off x="317" y="317"/>
            <a:ext cx="9143365" cy="514286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2755681" cy="355983"/>
          </a:xfrm>
          <a:prstGeom prst="rect">
            <a:avLst/>
          </a:prstGeom>
        </p:spPr>
        <p:txBody>
          <a:bodyPr/>
          <a:lstStyle>
            <a:lvl1pPr>
              <a:defRPr sz="1600" b="1">
                <a:solidFill>
                  <a:srgbClr val="613620"/>
                </a:solidFill>
              </a:defRPr>
            </a:lvl1pPr>
          </a:lstStyle>
          <a:p>
            <a:r>
              <a:rPr lang="zh-CN" altLang="en-US"/>
              <a:t>单击此处编辑母版标题样式</a:t>
            </a:r>
            <a:endParaRPr lang="zh-CN" altLang="en-US"/>
          </a:p>
        </p:txBody>
      </p:sp>
      <p:grpSp>
        <p:nvGrpSpPr>
          <p:cNvPr id="3" name="组合 2"/>
          <p:cNvGrpSpPr/>
          <p:nvPr userDrawn="1"/>
        </p:nvGrpSpPr>
        <p:grpSpPr>
          <a:xfrm flipV="1">
            <a:off x="0" y="5056414"/>
            <a:ext cx="9144000" cy="87086"/>
            <a:chOff x="1239791" y="3373704"/>
            <a:chExt cx="5327375" cy="56535"/>
          </a:xfrm>
        </p:grpSpPr>
        <p:sp>
          <p:nvSpPr>
            <p:cNvPr id="4" name="矩形 3"/>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8" name="矩形 7"/>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9" name="矩形 8"/>
          <p:cNvSpPr/>
          <p:nvPr userDrawn="1"/>
        </p:nvSpPr>
        <p:spPr>
          <a:xfrm>
            <a:off x="0" y="148513"/>
            <a:ext cx="441434" cy="608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图片 2" descr="C:\Users\123456\Desktop\23.png23"/>
          <p:cNvPicPr>
            <a:picLocks noChangeAspect="1"/>
          </p:cNvPicPr>
          <p:nvPr userDrawn="1"/>
        </p:nvPicPr>
        <p:blipFill>
          <a:blip r:embed="rId2"/>
          <a:srcRect/>
          <a:stretch>
            <a:fillRect/>
          </a:stretch>
        </p:blipFill>
        <p:spPr bwMode="auto">
          <a:xfrm>
            <a:off x="318" y="318"/>
            <a:ext cx="9143365" cy="514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0"/>
            <a:ext cx="9144000" cy="5143500"/>
          </a:xfrm>
          <a:prstGeom prst="rect">
            <a:avLst/>
          </a:prstGeom>
          <a:no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2" Type="http://schemas.openxmlformats.org/officeDocument/2006/relationships/theme" Target="../theme/theme2.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8.e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1941614" y="2955194"/>
            <a:ext cx="5104562" cy="5530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rPr>
              <a:t>时代亿信</a:t>
            </a:r>
            <a:endParaRPr kumimoji="0" lang="zh-CN" altLang="en-US" sz="20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endParaRPr>
          </a:p>
        </p:txBody>
      </p:sp>
      <p:grpSp>
        <p:nvGrpSpPr>
          <p:cNvPr id="14" name="组合 13"/>
          <p:cNvGrpSpPr/>
          <p:nvPr/>
        </p:nvGrpSpPr>
        <p:grpSpPr>
          <a:xfrm>
            <a:off x="2135800" y="2674665"/>
            <a:ext cx="4860000" cy="45719"/>
            <a:chOff x="1239791" y="3373704"/>
            <a:chExt cx="5327375" cy="56535"/>
          </a:xfrm>
        </p:grpSpPr>
        <p:sp>
          <p:nvSpPr>
            <p:cNvPr id="15" name="矩形 14"/>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矩形 15"/>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7" name="矩形 16"/>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矩形 17"/>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矩形 18"/>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10" name="文本框 9"/>
          <p:cNvSpPr txBox="1"/>
          <p:nvPr/>
        </p:nvSpPr>
        <p:spPr>
          <a:xfrm>
            <a:off x="3389135" y="1508871"/>
            <a:ext cx="2316480" cy="521970"/>
          </a:xfrm>
          <a:prstGeom prst="rect">
            <a:avLst/>
          </a:prstGeom>
          <a:noFill/>
        </p:spPr>
        <p:txBody>
          <a:bodyPr wrap="none" rtlCol="0">
            <a:spAutoFit/>
          </a:bodyPr>
          <a:lstStyle/>
          <a:p>
            <a:pPr lvl="0" algn="ctr" defTabSz="914400"/>
            <a:r>
              <a:rPr lang="zh-CN" altLang="en-US" sz="2800" b="1" dirty="0">
                <a:solidFill>
                  <a:prstClr val="white"/>
                </a:solidFill>
                <a:effectLst>
                  <a:outerShdw blurRad="38100" dist="38100" dir="2700000" algn="tl">
                    <a:srgbClr val="000000">
                      <a:alpha val="43137"/>
                    </a:srgbClr>
                  </a:outerShdw>
                </a:effectLst>
                <a:latin typeface="微软雅黑" panose="020B0503020204020204" charset="-122"/>
                <a:cs typeface="Arial" panose="020B0604020202020204" pitchFamily="34" charset="0"/>
              </a:rPr>
              <a:t>密码服务平台</a:t>
            </a:r>
            <a:endParaRPr lang="zh-CN" altLang="en-US" sz="2800" b="1" dirty="0">
              <a:solidFill>
                <a:prstClr val="white"/>
              </a:solidFill>
              <a:effectLst>
                <a:outerShdw blurRad="38100" dist="38100" dir="2700000" algn="tl">
                  <a:srgbClr val="000000">
                    <a:alpha val="43137"/>
                  </a:srgbClr>
                </a:outerShdw>
              </a:effectLst>
              <a:latin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密码设备管理</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pic>
        <p:nvPicPr>
          <p:cNvPr id="4" name="图片 3"/>
          <p:cNvPicPr>
            <a:picLocks noChangeAspect="1"/>
          </p:cNvPicPr>
          <p:nvPr/>
        </p:nvPicPr>
        <p:blipFill>
          <a:blip r:embed="rId1"/>
          <a:stretch>
            <a:fillRect/>
          </a:stretch>
        </p:blipFill>
        <p:spPr>
          <a:xfrm>
            <a:off x="989330" y="1732280"/>
            <a:ext cx="7003415" cy="3233420"/>
          </a:xfrm>
          <a:prstGeom prst="rect">
            <a:avLst/>
          </a:prstGeom>
        </p:spPr>
      </p:pic>
      <p:sp>
        <p:nvSpPr>
          <p:cNvPr id="6" name="文本框 5"/>
          <p:cNvSpPr txBox="1"/>
          <p:nvPr/>
        </p:nvSpPr>
        <p:spPr>
          <a:xfrm>
            <a:off x="144145" y="970280"/>
            <a:ext cx="8884920" cy="762000"/>
          </a:xfrm>
          <a:prstGeom prst="rect">
            <a:avLst/>
          </a:prstGeom>
          <a:noFill/>
        </p:spPr>
        <p:txBody>
          <a:bodyPr wrap="square" rtlCol="0">
            <a:spAutoFit/>
          </a:bodyPr>
          <a:p>
            <a:pPr marL="1257300" lvl="2" indent="-342900" algn="l" defTabSz="914400">
              <a:lnSpc>
                <a:spcPct val="150000"/>
              </a:lnSpc>
              <a:spcBef>
                <a:spcPct val="20000"/>
              </a:spcBef>
              <a:buClrTx/>
              <a:buSzTx/>
              <a:buFont typeface="Arial" panose="020B0604020202020204" pitchFamily="34" charset="0"/>
              <a:buChar char="•"/>
            </a:pPr>
            <a:r>
              <a:rPr lang="zh-CN" altLang="en-US" sz="930" b="1" dirty="0">
                <a:latin typeface="+mn-ea"/>
              </a:rPr>
              <a:t>密码设备管理</a:t>
            </a:r>
            <a:endParaRPr lang="zh-CN" altLang="en-US" sz="930" b="1" dirty="0">
              <a:latin typeface="+mn-ea"/>
            </a:endParaRPr>
          </a:p>
          <a:p>
            <a:pPr marL="914400" lvl="2" indent="0" algn="l" defTabSz="914400">
              <a:lnSpc>
                <a:spcPct val="150000"/>
              </a:lnSpc>
              <a:spcBef>
                <a:spcPct val="20000"/>
              </a:spcBef>
              <a:buClrTx/>
              <a:buSzTx/>
              <a:buFont typeface="Arial" panose="020B0604020202020204" pitchFamily="34" charset="0"/>
              <a:buNone/>
            </a:pPr>
            <a:r>
              <a:rPr lang="en-US" altLang="zh-CN" sz="930" dirty="0">
                <a:latin typeface="+mn-ea"/>
                <a:sym typeface="+mn-ea"/>
              </a:rPr>
              <a:t>          </a:t>
            </a:r>
            <a:r>
              <a:rPr lang="zh-CN" altLang="en-US" sz="930" dirty="0">
                <a:latin typeface="+mn-ea"/>
                <a:sym typeface="+mn-ea"/>
              </a:rPr>
              <a:t>密钥的生成及运算均依赖于硬件设备，该模块用于维护设备的基本信息</a:t>
            </a:r>
            <a:r>
              <a:rPr lang="en-US" altLang="zh-CN" sz="930" dirty="0">
                <a:latin typeface="+mn-ea"/>
                <a:sym typeface="+mn-ea"/>
              </a:rPr>
              <a:t>(</a:t>
            </a:r>
            <a:r>
              <a:rPr lang="zh-CN" altLang="en-US" sz="930" dirty="0">
                <a:latin typeface="+mn-ea"/>
                <a:sym typeface="+mn-ea"/>
              </a:rPr>
              <a:t>系统启动，需加载密码设备信息连接密码设备</a:t>
            </a:r>
            <a:r>
              <a:rPr lang="en-US" altLang="zh-CN" sz="930" dirty="0">
                <a:latin typeface="+mn-ea"/>
                <a:sym typeface="+mn-ea"/>
              </a:rPr>
              <a:t>)</a:t>
            </a:r>
            <a:r>
              <a:rPr lang="zh-CN" altLang="en-US" sz="930" dirty="0">
                <a:latin typeface="+mn-ea"/>
                <a:sym typeface="+mn-ea"/>
              </a:rPr>
              <a:t>。设备列表后的</a:t>
            </a:r>
            <a:r>
              <a:rPr lang="en-US" altLang="zh-CN" sz="930" dirty="0">
                <a:latin typeface="+mn-ea"/>
                <a:sym typeface="+mn-ea"/>
              </a:rPr>
              <a:t>“</a:t>
            </a:r>
            <a:r>
              <a:rPr lang="zh-CN" altLang="en-US" sz="930" dirty="0">
                <a:latin typeface="+mn-ea"/>
                <a:sym typeface="+mn-ea"/>
              </a:rPr>
              <a:t>连接测试</a:t>
            </a:r>
            <a:r>
              <a:rPr lang="en-US" altLang="zh-CN" sz="930" dirty="0">
                <a:latin typeface="+mn-ea"/>
                <a:sym typeface="+mn-ea"/>
              </a:rPr>
              <a:t>”</a:t>
            </a:r>
            <a:r>
              <a:rPr lang="zh-CN" altLang="en-US" sz="930" dirty="0">
                <a:latin typeface="+mn-ea"/>
                <a:sym typeface="+mn-ea"/>
              </a:rPr>
              <a:t>按钮，提供可设备连接状态的检测功能，</a:t>
            </a:r>
            <a:endParaRPr lang="zh-CN" altLang="en-US" sz="930" b="1" dirty="0">
              <a:latin typeface="+mn-ea"/>
              <a:sym typeface="+mn-ea"/>
            </a:endParaRPr>
          </a:p>
        </p:txBody>
      </p:sp>
    </p:spTree>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密钥管理</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6" name="文本框 5"/>
          <p:cNvSpPr txBox="1"/>
          <p:nvPr/>
        </p:nvSpPr>
        <p:spPr>
          <a:xfrm>
            <a:off x="144145" y="970280"/>
            <a:ext cx="8884920" cy="1246505"/>
          </a:xfrm>
          <a:prstGeom prst="rect">
            <a:avLst/>
          </a:prstGeom>
          <a:noFill/>
        </p:spPr>
        <p:txBody>
          <a:bodyPr wrap="square" rtlCol="0">
            <a:spAutoFit/>
          </a:bodyPr>
          <a:p>
            <a:pPr marL="1257300" lvl="2" indent="-342900" algn="l" defTabSz="914400">
              <a:lnSpc>
                <a:spcPct val="150000"/>
              </a:lnSpc>
              <a:spcBef>
                <a:spcPct val="20000"/>
              </a:spcBef>
              <a:buClrTx/>
              <a:buSzTx/>
              <a:buFont typeface="Arial" panose="020B0604020202020204" pitchFamily="34" charset="0"/>
              <a:buChar char="•"/>
            </a:pPr>
            <a:r>
              <a:rPr lang="zh-CN" altLang="en-US" sz="930" b="1" dirty="0">
                <a:latin typeface="+mn-ea"/>
              </a:rPr>
              <a:t>密钥管理</a:t>
            </a:r>
            <a:endParaRPr lang="zh-CN" altLang="en-US" sz="930" b="1" dirty="0">
              <a:latin typeface="+mn-ea"/>
            </a:endParaRPr>
          </a:p>
          <a:p>
            <a:pPr marL="914400" lvl="2" indent="0" algn="l" defTabSz="914400">
              <a:lnSpc>
                <a:spcPct val="150000"/>
              </a:lnSpc>
              <a:spcBef>
                <a:spcPct val="20000"/>
              </a:spcBef>
              <a:buClrTx/>
              <a:buSzTx/>
              <a:buFont typeface="Arial" panose="020B0604020202020204" pitchFamily="34" charset="0"/>
              <a:buNone/>
            </a:pPr>
            <a:r>
              <a:rPr lang="en-US" altLang="zh-CN" sz="930" dirty="0">
                <a:latin typeface="+mn-ea"/>
                <a:sym typeface="+mn-ea"/>
              </a:rPr>
              <a:t>       </a:t>
            </a:r>
            <a:r>
              <a:rPr lang="zh-CN" altLang="en-US" sz="930" dirty="0">
                <a:latin typeface="+mn-ea"/>
                <a:sym typeface="+mn-ea"/>
              </a:rPr>
              <a:t>该模块体现了密钥在系统中的全生命周期管理，</a:t>
            </a:r>
            <a:r>
              <a:rPr lang="zh-CN" altLang="en-US" sz="930" dirty="0">
                <a:latin typeface="+mn-ea"/>
              </a:rPr>
              <a:t>密钥管理分为</a:t>
            </a:r>
            <a:r>
              <a:rPr lang="en-US" altLang="zh-CN" sz="930" dirty="0">
                <a:latin typeface="+mn-ea"/>
              </a:rPr>
              <a:t>5</a:t>
            </a:r>
            <a:r>
              <a:rPr lang="zh-CN" altLang="en-US" sz="930" dirty="0">
                <a:latin typeface="+mn-ea"/>
              </a:rPr>
              <a:t>个子模块，分别为</a:t>
            </a:r>
            <a:r>
              <a:rPr lang="en-US" altLang="zh-CN" sz="930" dirty="0">
                <a:latin typeface="+mn-ea"/>
              </a:rPr>
              <a:t>“</a:t>
            </a:r>
            <a:r>
              <a:rPr lang="zh-CN" altLang="en-US" sz="930" dirty="0">
                <a:latin typeface="+mn-ea"/>
              </a:rPr>
              <a:t>密钥模板管理</a:t>
            </a:r>
            <a:r>
              <a:rPr lang="en-US" altLang="zh-CN" sz="930" dirty="0">
                <a:latin typeface="+mn-ea"/>
              </a:rPr>
              <a:t>”</a:t>
            </a:r>
            <a:r>
              <a:rPr lang="zh-CN" altLang="en-US" sz="930" dirty="0">
                <a:latin typeface="+mn-ea"/>
              </a:rPr>
              <a:t>、</a:t>
            </a:r>
            <a:r>
              <a:rPr lang="en-US" altLang="zh-CN" sz="930" dirty="0">
                <a:latin typeface="+mn-ea"/>
              </a:rPr>
              <a:t>“</a:t>
            </a:r>
            <a:r>
              <a:rPr lang="zh-CN" altLang="en-US" sz="930" dirty="0">
                <a:latin typeface="+mn-ea"/>
              </a:rPr>
              <a:t>对称密钥管理</a:t>
            </a:r>
            <a:r>
              <a:rPr lang="en-US" altLang="zh-CN" sz="930" dirty="0">
                <a:latin typeface="+mn-ea"/>
              </a:rPr>
              <a:t>”</a:t>
            </a:r>
            <a:r>
              <a:rPr lang="zh-CN" altLang="en-US" sz="930" dirty="0">
                <a:latin typeface="+mn-ea"/>
              </a:rPr>
              <a:t>、</a:t>
            </a:r>
            <a:r>
              <a:rPr lang="en-US" altLang="zh-CN" sz="930" dirty="0">
                <a:latin typeface="+mn-ea"/>
              </a:rPr>
              <a:t>“</a:t>
            </a:r>
            <a:r>
              <a:rPr lang="zh-CN" altLang="en-US" sz="930" dirty="0">
                <a:latin typeface="+mn-ea"/>
                <a:sym typeface="+mn-ea"/>
              </a:rPr>
              <a:t>对称密钥历史</a:t>
            </a:r>
            <a:r>
              <a:rPr lang="en-US" altLang="zh-CN" sz="930" dirty="0">
                <a:latin typeface="+mn-ea"/>
              </a:rPr>
              <a:t>”</a:t>
            </a:r>
            <a:r>
              <a:rPr lang="zh-CN" altLang="en-US" sz="930" dirty="0">
                <a:latin typeface="+mn-ea"/>
              </a:rPr>
              <a:t>、</a:t>
            </a:r>
            <a:r>
              <a:rPr lang="en-US" altLang="zh-CN" sz="930" dirty="0">
                <a:latin typeface="+mn-ea"/>
              </a:rPr>
              <a:t>“</a:t>
            </a:r>
            <a:r>
              <a:rPr lang="zh-CN" altLang="en-US" sz="930" dirty="0">
                <a:latin typeface="+mn-ea"/>
              </a:rPr>
              <a:t>非对称密钥管理</a:t>
            </a:r>
            <a:r>
              <a:rPr lang="en-US" altLang="zh-CN" sz="930" dirty="0">
                <a:latin typeface="+mn-ea"/>
              </a:rPr>
              <a:t>”</a:t>
            </a:r>
            <a:r>
              <a:rPr lang="zh-CN" altLang="en-US" sz="930" dirty="0">
                <a:latin typeface="+mn-ea"/>
              </a:rPr>
              <a:t>、</a:t>
            </a:r>
            <a:r>
              <a:rPr lang="en-US" altLang="zh-CN" sz="930" dirty="0">
                <a:latin typeface="+mn-ea"/>
              </a:rPr>
              <a:t>“</a:t>
            </a:r>
            <a:r>
              <a:rPr lang="zh-CN" altLang="en-US" sz="930" dirty="0">
                <a:latin typeface="+mn-ea"/>
              </a:rPr>
              <a:t>非对称密钥历史</a:t>
            </a:r>
            <a:r>
              <a:rPr lang="en-US" altLang="zh-CN" sz="930" dirty="0">
                <a:latin typeface="+mn-ea"/>
              </a:rPr>
              <a:t>”</a:t>
            </a:r>
            <a:endParaRPr lang="en-US" altLang="zh-CN" sz="930" dirty="0">
              <a:latin typeface="+mn-ea"/>
            </a:endParaRPr>
          </a:p>
          <a:p>
            <a:pPr marL="914400" lvl="2" algn="l" defTabSz="914400">
              <a:lnSpc>
                <a:spcPct val="150000"/>
              </a:lnSpc>
              <a:spcBef>
                <a:spcPct val="20000"/>
              </a:spcBef>
              <a:buClrTx/>
              <a:buSzTx/>
              <a:buFont typeface="Arial" panose="020B0604020202020204" pitchFamily="34" charset="0"/>
              <a:buNone/>
            </a:pPr>
            <a:endParaRPr lang="en-US" altLang="zh-CN" sz="930" dirty="0">
              <a:latin typeface="+mn-ea"/>
            </a:endParaRPr>
          </a:p>
          <a:p>
            <a:pPr marL="914400" lvl="2" algn="l" defTabSz="914400">
              <a:lnSpc>
                <a:spcPct val="150000"/>
              </a:lnSpc>
              <a:spcBef>
                <a:spcPct val="20000"/>
              </a:spcBef>
              <a:buClrTx/>
              <a:buSzTx/>
              <a:buFont typeface="Arial" panose="020B0604020202020204" pitchFamily="34" charset="0"/>
              <a:buNone/>
            </a:pPr>
            <a:endParaRPr lang="en-US" altLang="zh-CN" sz="930" dirty="0">
              <a:latin typeface="+mn-ea"/>
            </a:endParaRPr>
          </a:p>
        </p:txBody>
      </p:sp>
      <p:pic>
        <p:nvPicPr>
          <p:cNvPr id="2" name="图片 1"/>
          <p:cNvPicPr>
            <a:picLocks noChangeAspect="1"/>
          </p:cNvPicPr>
          <p:nvPr/>
        </p:nvPicPr>
        <p:blipFill>
          <a:blip r:embed="rId1"/>
          <a:stretch>
            <a:fillRect/>
          </a:stretch>
        </p:blipFill>
        <p:spPr>
          <a:xfrm>
            <a:off x="1176020" y="2011045"/>
            <a:ext cx="2066925" cy="2419350"/>
          </a:xfrm>
          <a:prstGeom prst="rect">
            <a:avLst/>
          </a:prstGeom>
        </p:spPr>
      </p:pic>
    </p:spTree>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密钥模板管理</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6" name="文本框 5"/>
          <p:cNvSpPr txBox="1"/>
          <p:nvPr/>
        </p:nvSpPr>
        <p:spPr>
          <a:xfrm>
            <a:off x="144145" y="970280"/>
            <a:ext cx="8884920" cy="1003935"/>
          </a:xfrm>
          <a:prstGeom prst="rect">
            <a:avLst/>
          </a:prstGeom>
          <a:noFill/>
        </p:spPr>
        <p:txBody>
          <a:bodyPr wrap="square" rtlCol="0">
            <a:spAutoFit/>
          </a:bodyPr>
          <a:p>
            <a:pPr marL="1257300" lvl="2" indent="-342900" algn="l" defTabSz="914400">
              <a:lnSpc>
                <a:spcPct val="150000"/>
              </a:lnSpc>
              <a:spcBef>
                <a:spcPct val="20000"/>
              </a:spcBef>
              <a:buClrTx/>
              <a:buSzTx/>
              <a:buFont typeface="Arial" panose="020B0604020202020204" pitchFamily="34" charset="0"/>
              <a:buChar char="•"/>
            </a:pPr>
            <a:r>
              <a:rPr lang="zh-CN" altLang="en-US" sz="930" b="1" dirty="0">
                <a:latin typeface="+mn-ea"/>
              </a:rPr>
              <a:t>密钥模板管理</a:t>
            </a:r>
            <a:endParaRPr lang="zh-CN" altLang="en-US" sz="930" b="1" dirty="0">
              <a:latin typeface="+mn-ea"/>
            </a:endParaRPr>
          </a:p>
          <a:p>
            <a:pPr marL="914400" lvl="2" indent="0" algn="l" defTabSz="914400">
              <a:lnSpc>
                <a:spcPct val="150000"/>
              </a:lnSpc>
              <a:spcBef>
                <a:spcPct val="20000"/>
              </a:spcBef>
              <a:buClrTx/>
              <a:buSzTx/>
              <a:buFont typeface="Arial" panose="020B0604020202020204" pitchFamily="34" charset="0"/>
              <a:buNone/>
            </a:pPr>
            <a:r>
              <a:rPr lang="en-US" altLang="zh-CN" sz="930" dirty="0">
                <a:latin typeface="+mn-ea"/>
                <a:sym typeface="+mn-ea"/>
              </a:rPr>
              <a:t>      </a:t>
            </a:r>
            <a:r>
              <a:rPr lang="zh-CN" altLang="en-US" sz="930" dirty="0">
                <a:latin typeface="+mn-ea"/>
                <a:sym typeface="+mn-ea"/>
              </a:rPr>
              <a:t>系统提供哪些算法的密钥，由密钥模板决定。定时任务会定时根据密钥模板的参数，计算未使用密钥的数量，若低于密钥模板设置的阈值，则进行预生成密钥。</a:t>
            </a:r>
            <a:endParaRPr lang="en-US" altLang="zh-CN" sz="930" dirty="0">
              <a:latin typeface="+mn-ea"/>
            </a:endParaRPr>
          </a:p>
          <a:p>
            <a:pPr marL="914400" lvl="2" algn="l" defTabSz="914400">
              <a:lnSpc>
                <a:spcPct val="150000"/>
              </a:lnSpc>
              <a:spcBef>
                <a:spcPct val="20000"/>
              </a:spcBef>
              <a:buClrTx/>
              <a:buSzTx/>
              <a:buFont typeface="Arial" panose="020B0604020202020204" pitchFamily="34" charset="0"/>
              <a:buNone/>
            </a:pPr>
            <a:endParaRPr lang="en-US" altLang="zh-CN" sz="930" dirty="0">
              <a:latin typeface="+mn-ea"/>
            </a:endParaRPr>
          </a:p>
        </p:txBody>
      </p:sp>
      <p:pic>
        <p:nvPicPr>
          <p:cNvPr id="4" name="图片 3"/>
          <p:cNvPicPr>
            <a:picLocks noChangeAspect="1"/>
          </p:cNvPicPr>
          <p:nvPr/>
        </p:nvPicPr>
        <p:blipFill>
          <a:blip r:embed="rId1"/>
          <a:stretch>
            <a:fillRect/>
          </a:stretch>
        </p:blipFill>
        <p:spPr>
          <a:xfrm>
            <a:off x="1339215" y="1736090"/>
            <a:ext cx="5574030" cy="3171825"/>
          </a:xfrm>
          <a:prstGeom prst="rect">
            <a:avLst/>
          </a:prstGeom>
        </p:spPr>
      </p:pic>
    </p:spTree>
  </p:cSld>
  <p:clrMapOvr>
    <a:masterClrMapping/>
  </p:clrMapOvr>
  <p:transition spd="slow">
    <p:push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对称密钥</a:t>
            </a:r>
            <a:r>
              <a:rPr lang="zh-CN" altLang="en-US" sz="2400" dirty="0">
                <a:sym typeface="+mn-ea"/>
              </a:rPr>
              <a:t>管理</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6" name="文本框 5"/>
          <p:cNvSpPr txBox="1"/>
          <p:nvPr/>
        </p:nvSpPr>
        <p:spPr>
          <a:xfrm>
            <a:off x="144145" y="970280"/>
            <a:ext cx="8884920" cy="1003935"/>
          </a:xfrm>
          <a:prstGeom prst="rect">
            <a:avLst/>
          </a:prstGeom>
          <a:noFill/>
        </p:spPr>
        <p:txBody>
          <a:bodyPr wrap="square" rtlCol="0">
            <a:spAutoFit/>
          </a:bodyPr>
          <a:p>
            <a:pPr marL="1257300" lvl="2" indent="-342900" algn="l" defTabSz="914400">
              <a:lnSpc>
                <a:spcPct val="150000"/>
              </a:lnSpc>
              <a:spcBef>
                <a:spcPct val="20000"/>
              </a:spcBef>
              <a:buClrTx/>
              <a:buSzTx/>
              <a:buFont typeface="Arial" panose="020B0604020202020204" pitchFamily="34" charset="0"/>
              <a:buChar char="•"/>
            </a:pPr>
            <a:r>
              <a:rPr lang="zh-CN" altLang="en-US" sz="930" b="1" dirty="0">
                <a:latin typeface="+mn-ea"/>
              </a:rPr>
              <a:t>对称密钥管理</a:t>
            </a:r>
            <a:endParaRPr lang="zh-CN" altLang="en-US" sz="930" b="1" dirty="0">
              <a:latin typeface="+mn-ea"/>
            </a:endParaRPr>
          </a:p>
          <a:p>
            <a:pPr marL="914400" lvl="2" indent="0" algn="l" defTabSz="914400">
              <a:lnSpc>
                <a:spcPct val="150000"/>
              </a:lnSpc>
              <a:spcBef>
                <a:spcPct val="20000"/>
              </a:spcBef>
              <a:buClrTx/>
              <a:buSzTx/>
              <a:buFont typeface="Arial" panose="020B0604020202020204" pitchFamily="34" charset="0"/>
              <a:buNone/>
            </a:pPr>
            <a:r>
              <a:rPr lang="en-US" altLang="zh-CN" sz="930" dirty="0">
                <a:latin typeface="+mn-ea"/>
                <a:sym typeface="+mn-ea"/>
              </a:rPr>
              <a:t>      </a:t>
            </a:r>
            <a:r>
              <a:rPr lang="zh-CN" altLang="en-US" sz="930" dirty="0">
                <a:latin typeface="+mn-ea"/>
                <a:sym typeface="+mn-ea"/>
              </a:rPr>
              <a:t>定时任务预生成的对称密钥，可在此模块中查看。业务系统通过密钥服务申请密钥，密钥的激活状态会改为已激活，并设置密钥用途、激活时间、失效时间、业务系统编码</a:t>
            </a:r>
            <a:endParaRPr lang="en-US" altLang="zh-CN" sz="930" dirty="0">
              <a:latin typeface="+mn-ea"/>
            </a:endParaRPr>
          </a:p>
          <a:p>
            <a:pPr marL="914400" lvl="2" algn="l" defTabSz="914400">
              <a:lnSpc>
                <a:spcPct val="150000"/>
              </a:lnSpc>
              <a:spcBef>
                <a:spcPct val="20000"/>
              </a:spcBef>
              <a:buClrTx/>
              <a:buSzTx/>
              <a:buFont typeface="Arial" panose="020B0604020202020204" pitchFamily="34" charset="0"/>
              <a:buNone/>
            </a:pPr>
            <a:endParaRPr lang="en-US" altLang="zh-CN" sz="930" dirty="0">
              <a:latin typeface="+mn-ea"/>
            </a:endParaRPr>
          </a:p>
        </p:txBody>
      </p:sp>
      <p:pic>
        <p:nvPicPr>
          <p:cNvPr id="2" name="图片 1"/>
          <p:cNvPicPr>
            <a:picLocks noChangeAspect="1"/>
          </p:cNvPicPr>
          <p:nvPr/>
        </p:nvPicPr>
        <p:blipFill>
          <a:blip r:embed="rId1"/>
          <a:stretch>
            <a:fillRect/>
          </a:stretch>
        </p:blipFill>
        <p:spPr>
          <a:xfrm>
            <a:off x="1127760" y="1757045"/>
            <a:ext cx="5861685" cy="3187700"/>
          </a:xfrm>
          <a:prstGeom prst="rect">
            <a:avLst/>
          </a:prstGeom>
        </p:spPr>
      </p:pic>
    </p:spTree>
  </p:cSld>
  <p:clrMapOvr>
    <a:masterClrMapping/>
  </p:clrMapOvr>
  <p:transition spd="slow">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对称密钥历史</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6" name="文本框 5"/>
          <p:cNvSpPr txBox="1"/>
          <p:nvPr/>
        </p:nvSpPr>
        <p:spPr>
          <a:xfrm>
            <a:off x="144145" y="970280"/>
            <a:ext cx="8884920" cy="1032510"/>
          </a:xfrm>
          <a:prstGeom prst="rect">
            <a:avLst/>
          </a:prstGeom>
          <a:noFill/>
        </p:spPr>
        <p:txBody>
          <a:bodyPr wrap="square" rtlCol="0">
            <a:spAutoFit/>
          </a:bodyPr>
          <a:p>
            <a:pPr marL="1257300" lvl="2" indent="-342900" algn="l" defTabSz="914400">
              <a:lnSpc>
                <a:spcPct val="150000"/>
              </a:lnSpc>
              <a:spcBef>
                <a:spcPct val="20000"/>
              </a:spcBef>
              <a:buClrTx/>
              <a:buSzTx/>
              <a:buFont typeface="Arial" panose="020B0604020202020204" pitchFamily="34" charset="0"/>
              <a:buChar char="•"/>
            </a:pPr>
            <a:r>
              <a:rPr lang="zh-CN" altLang="en-US" sz="930" b="1" dirty="0">
                <a:latin typeface="+mn-ea"/>
              </a:rPr>
              <a:t>对称密钥历史</a:t>
            </a:r>
            <a:endParaRPr lang="zh-CN" altLang="en-US" sz="930" b="1" dirty="0">
              <a:latin typeface="+mn-ea"/>
            </a:endParaRPr>
          </a:p>
          <a:p>
            <a:pPr marL="914400" lvl="2" indent="0" algn="l" defTabSz="914400">
              <a:lnSpc>
                <a:spcPct val="150000"/>
              </a:lnSpc>
              <a:spcBef>
                <a:spcPct val="20000"/>
              </a:spcBef>
              <a:buClrTx/>
              <a:buSzTx/>
              <a:buFont typeface="Arial" panose="020B0604020202020204" pitchFamily="34" charset="0"/>
              <a:buNone/>
            </a:pPr>
            <a:r>
              <a:rPr lang="en-US" altLang="zh-CN" sz="930" dirty="0">
                <a:latin typeface="+mn-ea"/>
                <a:sym typeface="+mn-ea"/>
              </a:rPr>
              <a:t>      </a:t>
            </a:r>
            <a:r>
              <a:rPr lang="zh-CN" altLang="en-US" sz="930" dirty="0">
                <a:latin typeface="+mn-ea"/>
                <a:sym typeface="+mn-ea"/>
              </a:rPr>
              <a:t>业务系统调用密钥服务的密钥废弃接口，废弃后的密钥将在对称密钥历史中展示。也标志着密钥的生命周期完结。</a:t>
            </a:r>
            <a:endParaRPr lang="zh-CN" altLang="en-US" sz="930" dirty="0">
              <a:latin typeface="+mn-ea"/>
              <a:sym typeface="+mn-ea"/>
            </a:endParaRPr>
          </a:p>
          <a:p>
            <a:pPr marL="914400" lvl="2" indent="0" algn="l" defTabSz="914400">
              <a:lnSpc>
                <a:spcPct val="150000"/>
              </a:lnSpc>
              <a:spcBef>
                <a:spcPct val="20000"/>
              </a:spcBef>
              <a:buClrTx/>
              <a:buSzTx/>
              <a:buFont typeface="Arial" panose="020B0604020202020204" pitchFamily="34" charset="0"/>
              <a:buNone/>
            </a:pPr>
            <a:r>
              <a:rPr lang="en-US" altLang="zh-CN" sz="930" dirty="0">
                <a:latin typeface="+mn-ea"/>
                <a:sym typeface="+mn-ea"/>
              </a:rPr>
              <a:t>“</a:t>
            </a:r>
            <a:r>
              <a:rPr lang="zh-CN" altLang="en-US" sz="930" dirty="0">
                <a:latin typeface="+mn-ea"/>
                <a:sym typeface="+mn-ea"/>
              </a:rPr>
              <a:t>非对称密钥管理</a:t>
            </a:r>
            <a:r>
              <a:rPr lang="en-US" altLang="zh-CN" sz="930" dirty="0">
                <a:latin typeface="+mn-ea"/>
                <a:sym typeface="+mn-ea"/>
              </a:rPr>
              <a:t>”</a:t>
            </a:r>
            <a:r>
              <a:rPr lang="zh-CN" altLang="en-US" sz="930" dirty="0">
                <a:latin typeface="+mn-ea"/>
                <a:sym typeface="+mn-ea"/>
              </a:rPr>
              <a:t>及</a:t>
            </a:r>
            <a:r>
              <a:rPr lang="en-US" altLang="zh-CN" sz="930" dirty="0">
                <a:latin typeface="+mn-ea"/>
                <a:sym typeface="+mn-ea"/>
              </a:rPr>
              <a:t>“</a:t>
            </a:r>
            <a:r>
              <a:rPr lang="zh-CN" altLang="en-US" sz="930" dirty="0">
                <a:latin typeface="+mn-ea"/>
                <a:sym typeface="+mn-ea"/>
              </a:rPr>
              <a:t>非对称密钥历史</a:t>
            </a:r>
            <a:r>
              <a:rPr lang="en-US" altLang="zh-CN" sz="930" dirty="0">
                <a:latin typeface="+mn-ea"/>
                <a:sym typeface="+mn-ea"/>
              </a:rPr>
              <a:t>”</a:t>
            </a:r>
            <a:r>
              <a:rPr lang="zh-CN" altLang="en-US" sz="930" dirty="0">
                <a:latin typeface="+mn-ea"/>
                <a:sym typeface="+mn-ea"/>
              </a:rPr>
              <a:t>与对称密钥的逻辑一致。</a:t>
            </a:r>
            <a:endParaRPr lang="en-US" altLang="zh-CN" sz="930" dirty="0">
              <a:latin typeface="+mn-ea"/>
            </a:endParaRPr>
          </a:p>
          <a:p>
            <a:pPr marL="914400" lvl="2" algn="l" defTabSz="914400">
              <a:lnSpc>
                <a:spcPct val="150000"/>
              </a:lnSpc>
              <a:spcBef>
                <a:spcPct val="20000"/>
              </a:spcBef>
              <a:buClrTx/>
              <a:buSzTx/>
              <a:buFont typeface="Arial" panose="020B0604020202020204" pitchFamily="34" charset="0"/>
              <a:buNone/>
            </a:pPr>
            <a:endParaRPr lang="en-US" altLang="zh-CN" sz="930" dirty="0">
              <a:latin typeface="+mn-ea"/>
            </a:endParaRPr>
          </a:p>
        </p:txBody>
      </p:sp>
      <p:pic>
        <p:nvPicPr>
          <p:cNvPr id="2" name="图片 1"/>
          <p:cNvPicPr>
            <a:picLocks noChangeAspect="1"/>
          </p:cNvPicPr>
          <p:nvPr/>
        </p:nvPicPr>
        <p:blipFill>
          <a:blip r:embed="rId1"/>
          <a:stretch>
            <a:fillRect/>
          </a:stretch>
        </p:blipFill>
        <p:spPr>
          <a:xfrm>
            <a:off x="1376045" y="1757045"/>
            <a:ext cx="5861685" cy="3187700"/>
          </a:xfrm>
          <a:prstGeom prst="rect">
            <a:avLst/>
          </a:prstGeom>
        </p:spPr>
      </p:pic>
    </p:spTree>
  </p:cSld>
  <p:clrMapOvr>
    <a:masterClrMapping/>
  </p:clrMapOvr>
  <p:transition spd="slow">
    <p:push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业务系统管理</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6" name="文本框 5"/>
          <p:cNvSpPr txBox="1"/>
          <p:nvPr/>
        </p:nvSpPr>
        <p:spPr>
          <a:xfrm>
            <a:off x="144145" y="970280"/>
            <a:ext cx="8884920" cy="547370"/>
          </a:xfrm>
          <a:prstGeom prst="rect">
            <a:avLst/>
          </a:prstGeom>
          <a:noFill/>
        </p:spPr>
        <p:txBody>
          <a:bodyPr wrap="square" rtlCol="0">
            <a:spAutoFit/>
          </a:bodyPr>
          <a:p>
            <a:pPr marL="1257300" lvl="2" indent="-342900" algn="l" defTabSz="914400">
              <a:lnSpc>
                <a:spcPct val="150000"/>
              </a:lnSpc>
              <a:spcBef>
                <a:spcPct val="20000"/>
              </a:spcBef>
              <a:buClrTx/>
              <a:buSzTx/>
              <a:buFont typeface="Arial" panose="020B0604020202020204" pitchFamily="34" charset="0"/>
              <a:buChar char="•"/>
            </a:pPr>
            <a:r>
              <a:rPr lang="zh-CN" altLang="en-US" sz="930" b="1" dirty="0">
                <a:latin typeface="+mn-ea"/>
              </a:rPr>
              <a:t>业务系统管理</a:t>
            </a:r>
            <a:endParaRPr lang="zh-CN" altLang="en-US" sz="930" b="1" dirty="0">
              <a:latin typeface="+mn-ea"/>
            </a:endParaRPr>
          </a:p>
          <a:p>
            <a:pPr marL="914400" lvl="2" indent="0" algn="l" defTabSz="914400">
              <a:lnSpc>
                <a:spcPct val="150000"/>
              </a:lnSpc>
              <a:spcBef>
                <a:spcPct val="20000"/>
              </a:spcBef>
              <a:buClrTx/>
              <a:buSzTx/>
              <a:buFont typeface="Arial" panose="020B0604020202020204" pitchFamily="34" charset="0"/>
              <a:buNone/>
            </a:pPr>
            <a:r>
              <a:rPr lang="zh-CN" altLang="en-US" sz="930" dirty="0">
                <a:latin typeface="+mn-ea"/>
                <a:sym typeface="+mn-ea"/>
              </a:rPr>
              <a:t>业务系统管理主要服务于外部接口的鉴权，未在密码服务平台中注册的系统，或者未订阅相关的服务，则无权限调用外部接口。</a:t>
            </a:r>
            <a:endParaRPr lang="zh-CN" altLang="en-US" sz="930" b="1" dirty="0">
              <a:latin typeface="+mn-ea"/>
              <a:sym typeface="+mn-ea"/>
            </a:endParaRPr>
          </a:p>
        </p:txBody>
      </p:sp>
      <p:pic>
        <p:nvPicPr>
          <p:cNvPr id="7" name="图片 6"/>
          <p:cNvPicPr>
            <a:picLocks noChangeAspect="1"/>
          </p:cNvPicPr>
          <p:nvPr/>
        </p:nvPicPr>
        <p:blipFill>
          <a:blip r:embed="rId1"/>
          <a:stretch>
            <a:fillRect/>
          </a:stretch>
        </p:blipFill>
        <p:spPr>
          <a:xfrm>
            <a:off x="1229360" y="1595755"/>
            <a:ext cx="5281930" cy="3348990"/>
          </a:xfrm>
          <a:prstGeom prst="rect">
            <a:avLst/>
          </a:prstGeom>
        </p:spPr>
      </p:pic>
    </p:spTree>
  </p:cSld>
  <p:clrMapOvr>
    <a:masterClrMapping/>
  </p:clrMapOvr>
  <p:transition spd="slow">
    <p:push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业务系统管理</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pic>
        <p:nvPicPr>
          <p:cNvPr id="2" name="图片 1"/>
          <p:cNvPicPr>
            <a:picLocks noChangeAspect="1"/>
          </p:cNvPicPr>
          <p:nvPr/>
        </p:nvPicPr>
        <p:blipFill>
          <a:blip r:embed="rId1"/>
          <a:stretch>
            <a:fillRect/>
          </a:stretch>
        </p:blipFill>
        <p:spPr>
          <a:xfrm>
            <a:off x="494030" y="1196340"/>
            <a:ext cx="6891020" cy="3392170"/>
          </a:xfrm>
          <a:prstGeom prst="rect">
            <a:avLst/>
          </a:prstGeom>
        </p:spPr>
      </p:pic>
    </p:spTree>
  </p:cSld>
  <p:clrMapOvr>
    <a:masterClrMapping/>
  </p:clrMapOvr>
  <p:transition spd="slow">
    <p:push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服务注册管理</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6" name="文本框 5"/>
          <p:cNvSpPr txBox="1"/>
          <p:nvPr/>
        </p:nvSpPr>
        <p:spPr>
          <a:xfrm>
            <a:off x="144145" y="970280"/>
            <a:ext cx="8884920" cy="762000"/>
          </a:xfrm>
          <a:prstGeom prst="rect">
            <a:avLst/>
          </a:prstGeom>
          <a:noFill/>
        </p:spPr>
        <p:txBody>
          <a:bodyPr wrap="square" rtlCol="0">
            <a:spAutoFit/>
          </a:bodyPr>
          <a:p>
            <a:pPr marL="1257300" lvl="2" indent="-342900" algn="l" defTabSz="914400">
              <a:lnSpc>
                <a:spcPct val="150000"/>
              </a:lnSpc>
              <a:spcBef>
                <a:spcPct val="20000"/>
              </a:spcBef>
              <a:buClrTx/>
              <a:buSzTx/>
              <a:buFont typeface="Arial" panose="020B0604020202020204" pitchFamily="34" charset="0"/>
              <a:buChar char="•"/>
            </a:pPr>
            <a:r>
              <a:rPr lang="zh-CN" altLang="en-US" sz="930" b="1" dirty="0">
                <a:latin typeface="+mn-ea"/>
              </a:rPr>
              <a:t>服务注册管理</a:t>
            </a:r>
            <a:endParaRPr lang="zh-CN" altLang="en-US" sz="930" b="1" dirty="0">
              <a:latin typeface="+mn-ea"/>
            </a:endParaRPr>
          </a:p>
          <a:p>
            <a:pPr marL="914400" lvl="2" indent="0" algn="l" defTabSz="914400">
              <a:lnSpc>
                <a:spcPct val="150000"/>
              </a:lnSpc>
              <a:spcBef>
                <a:spcPct val="20000"/>
              </a:spcBef>
              <a:buClrTx/>
              <a:buSzTx/>
              <a:buFont typeface="Arial" panose="020B0604020202020204" pitchFamily="34" charset="0"/>
              <a:buNone/>
            </a:pPr>
            <a:r>
              <a:rPr lang="zh-CN" altLang="en-US" sz="930" dirty="0">
                <a:latin typeface="+mn-ea"/>
                <a:sym typeface="+mn-ea"/>
              </a:rPr>
              <a:t>为了解决外部接口服务如何加载系统配置、新增的密码设备信息等问题。不论是集群或是单机，均需将所有服务节点在此注册。列表后的按钮</a:t>
            </a:r>
            <a:r>
              <a:rPr lang="en-US" altLang="zh-CN" sz="930" dirty="0">
                <a:latin typeface="+mn-ea"/>
                <a:sym typeface="+mn-ea"/>
              </a:rPr>
              <a:t>“</a:t>
            </a:r>
            <a:r>
              <a:rPr lang="zh-CN" altLang="en-US" sz="930" dirty="0">
                <a:latin typeface="+mn-ea"/>
                <a:sym typeface="+mn-ea"/>
              </a:rPr>
              <a:t>检查服务</a:t>
            </a:r>
            <a:r>
              <a:rPr lang="en-US" altLang="zh-CN" sz="930" dirty="0">
                <a:latin typeface="+mn-ea"/>
                <a:sym typeface="+mn-ea"/>
              </a:rPr>
              <a:t>”</a:t>
            </a:r>
            <a:r>
              <a:rPr lang="zh-CN" altLang="en-US" sz="930" dirty="0">
                <a:latin typeface="+mn-ea"/>
                <a:sym typeface="+mn-ea"/>
              </a:rPr>
              <a:t>，检测服务是否处于活动状态。</a:t>
            </a:r>
            <a:r>
              <a:rPr lang="en-US" altLang="zh-CN" sz="930" dirty="0">
                <a:latin typeface="+mn-ea"/>
                <a:sym typeface="+mn-ea"/>
              </a:rPr>
              <a:t>“</a:t>
            </a:r>
            <a:r>
              <a:rPr lang="zh-CN" altLang="en-US" sz="930" dirty="0">
                <a:latin typeface="+mn-ea"/>
                <a:sym typeface="+mn-ea"/>
              </a:rPr>
              <a:t>刷新配置</a:t>
            </a:r>
            <a:r>
              <a:rPr lang="en-US" altLang="zh-CN" sz="930" dirty="0">
                <a:latin typeface="+mn-ea"/>
                <a:sym typeface="+mn-ea"/>
              </a:rPr>
              <a:t>”</a:t>
            </a:r>
            <a:r>
              <a:rPr lang="zh-CN" altLang="en-US" sz="930" dirty="0">
                <a:latin typeface="+mn-ea"/>
                <a:sym typeface="+mn-ea"/>
              </a:rPr>
              <a:t>可将密码设备连接信息或其他缓存数据重新刷新。</a:t>
            </a:r>
            <a:endParaRPr lang="zh-CN" altLang="en-US" sz="930" b="1" dirty="0">
              <a:latin typeface="+mn-ea"/>
              <a:sym typeface="+mn-ea"/>
            </a:endParaRPr>
          </a:p>
        </p:txBody>
      </p:sp>
      <p:pic>
        <p:nvPicPr>
          <p:cNvPr id="4" name="图片 3"/>
          <p:cNvPicPr>
            <a:picLocks noChangeAspect="1"/>
          </p:cNvPicPr>
          <p:nvPr/>
        </p:nvPicPr>
        <p:blipFill>
          <a:blip r:embed="rId1"/>
          <a:stretch>
            <a:fillRect/>
          </a:stretch>
        </p:blipFill>
        <p:spPr>
          <a:xfrm>
            <a:off x="494030" y="1795145"/>
            <a:ext cx="6938010" cy="3149600"/>
          </a:xfrm>
          <a:prstGeom prst="rect">
            <a:avLst/>
          </a:prstGeom>
        </p:spPr>
      </p:pic>
    </p:spTree>
  </p:cSld>
  <p:clrMapOvr>
    <a:masterClrMapping/>
  </p:clrMapOvr>
  <p:transition spd="slow">
    <p:push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监控统计</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6" name="文本框 5"/>
          <p:cNvSpPr txBox="1"/>
          <p:nvPr/>
        </p:nvSpPr>
        <p:spPr>
          <a:xfrm>
            <a:off x="144145" y="970280"/>
            <a:ext cx="8884920" cy="547370"/>
          </a:xfrm>
          <a:prstGeom prst="rect">
            <a:avLst/>
          </a:prstGeom>
          <a:noFill/>
        </p:spPr>
        <p:txBody>
          <a:bodyPr wrap="square" rtlCol="0">
            <a:spAutoFit/>
          </a:bodyPr>
          <a:p>
            <a:pPr marL="1257300" lvl="2" indent="-342900" algn="l" defTabSz="914400">
              <a:lnSpc>
                <a:spcPct val="150000"/>
              </a:lnSpc>
              <a:spcBef>
                <a:spcPct val="20000"/>
              </a:spcBef>
              <a:buClrTx/>
              <a:buSzTx/>
              <a:buFont typeface="Arial" panose="020B0604020202020204" pitchFamily="34" charset="0"/>
              <a:buChar char="•"/>
            </a:pPr>
            <a:r>
              <a:rPr lang="zh-CN" altLang="en-US" sz="930" b="1" dirty="0">
                <a:latin typeface="+mn-ea"/>
              </a:rPr>
              <a:t>监控统计</a:t>
            </a:r>
            <a:endParaRPr lang="zh-CN" altLang="en-US" sz="930" b="1" dirty="0">
              <a:latin typeface="+mn-ea"/>
            </a:endParaRPr>
          </a:p>
          <a:p>
            <a:pPr marL="914400" lvl="2" indent="0" algn="l" defTabSz="914400">
              <a:lnSpc>
                <a:spcPct val="150000"/>
              </a:lnSpc>
              <a:spcBef>
                <a:spcPct val="20000"/>
              </a:spcBef>
              <a:buClrTx/>
              <a:buSzTx/>
              <a:buFont typeface="Arial" panose="020B0604020202020204" pitchFamily="34" charset="0"/>
              <a:buNone/>
            </a:pPr>
            <a:r>
              <a:rPr lang="zh-CN" altLang="en-US" sz="930" dirty="0">
                <a:latin typeface="+mn-ea"/>
                <a:sym typeface="+mn-ea"/>
              </a:rPr>
              <a:t>监控统计，目前支持</a:t>
            </a:r>
            <a:r>
              <a:rPr lang="en-US" altLang="zh-CN" sz="930" dirty="0">
                <a:latin typeface="+mn-ea"/>
                <a:sym typeface="+mn-ea"/>
              </a:rPr>
              <a:t>“</a:t>
            </a:r>
            <a:r>
              <a:rPr lang="zh-CN" altLang="en-US" sz="930" dirty="0">
                <a:latin typeface="+mn-ea"/>
                <a:sym typeface="+mn-ea"/>
              </a:rPr>
              <a:t>服务调用实时统计</a:t>
            </a:r>
            <a:r>
              <a:rPr lang="en-US" altLang="zh-CN" sz="930" dirty="0">
                <a:latin typeface="+mn-ea"/>
                <a:sym typeface="+mn-ea"/>
              </a:rPr>
              <a:t>”</a:t>
            </a:r>
            <a:r>
              <a:rPr lang="zh-CN" altLang="en-US" sz="930" dirty="0">
                <a:latin typeface="+mn-ea"/>
                <a:sym typeface="+mn-ea"/>
              </a:rPr>
              <a:t>、</a:t>
            </a:r>
            <a:r>
              <a:rPr lang="en-US" altLang="zh-CN" sz="930" dirty="0">
                <a:latin typeface="+mn-ea"/>
                <a:sym typeface="+mn-ea"/>
              </a:rPr>
              <a:t>“</a:t>
            </a:r>
            <a:r>
              <a:rPr lang="zh-CN" altLang="en-US" sz="930" dirty="0">
                <a:latin typeface="+mn-ea"/>
                <a:sym typeface="+mn-ea"/>
              </a:rPr>
              <a:t>密钥使用统计</a:t>
            </a:r>
            <a:r>
              <a:rPr lang="en-US" altLang="zh-CN" sz="930" dirty="0">
                <a:latin typeface="+mn-ea"/>
                <a:sym typeface="+mn-ea"/>
              </a:rPr>
              <a:t>”</a:t>
            </a:r>
            <a:r>
              <a:rPr lang="zh-CN" altLang="en-US" sz="930" dirty="0">
                <a:latin typeface="+mn-ea"/>
                <a:sym typeface="+mn-ea"/>
              </a:rPr>
              <a:t>、业务系统接入统计、服务订阅统计。</a:t>
            </a:r>
            <a:endParaRPr lang="zh-CN" altLang="en-US" sz="930" b="1" dirty="0">
              <a:latin typeface="+mn-ea"/>
              <a:sym typeface="+mn-ea"/>
            </a:endParaRPr>
          </a:p>
        </p:txBody>
      </p:sp>
      <p:pic>
        <p:nvPicPr>
          <p:cNvPr id="2" name="图片 1"/>
          <p:cNvPicPr>
            <a:picLocks noChangeAspect="1"/>
          </p:cNvPicPr>
          <p:nvPr/>
        </p:nvPicPr>
        <p:blipFill>
          <a:blip r:embed="rId1"/>
          <a:stretch>
            <a:fillRect/>
          </a:stretch>
        </p:blipFill>
        <p:spPr>
          <a:xfrm>
            <a:off x="470535" y="1622425"/>
            <a:ext cx="6691630" cy="3256915"/>
          </a:xfrm>
          <a:prstGeom prst="rect">
            <a:avLst/>
          </a:prstGeom>
        </p:spPr>
      </p:pic>
    </p:spTree>
  </p:cSld>
  <p:clrMapOvr>
    <a:masterClrMapping/>
  </p:clrMapOvr>
  <p:transition spd="slow">
    <p:push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监控统计</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pic>
        <p:nvPicPr>
          <p:cNvPr id="4" name="图片 3"/>
          <p:cNvPicPr>
            <a:picLocks noChangeAspect="1"/>
          </p:cNvPicPr>
          <p:nvPr/>
        </p:nvPicPr>
        <p:blipFill>
          <a:blip r:embed="rId1"/>
          <a:stretch>
            <a:fillRect/>
          </a:stretch>
        </p:blipFill>
        <p:spPr>
          <a:xfrm>
            <a:off x="494030" y="1229995"/>
            <a:ext cx="7976235" cy="3325495"/>
          </a:xfrm>
          <a:prstGeom prst="rect">
            <a:avLst/>
          </a:prstGeom>
        </p:spPr>
      </p:pic>
    </p:spTree>
  </p:cSld>
  <p:clrMapOvr>
    <a:masterClrMapping/>
  </p:clrMapOvr>
  <p:transition spd="slow">
    <p:push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p:cNvSpPr txBox="1">
            <a:spLocks noChangeArrowheads="1"/>
          </p:cNvSpPr>
          <p:nvPr/>
        </p:nvSpPr>
        <p:spPr bwMode="auto">
          <a:xfrm>
            <a:off x="5050814" y="1161988"/>
            <a:ext cx="18326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dirty="0">
                <a:solidFill>
                  <a:srgbClr val="C51729"/>
                </a:solidFill>
                <a:latin typeface="微软雅黑" panose="020B0503020204020204" charset="-122"/>
                <a:ea typeface="微软雅黑" panose="020B0503020204020204" charset="-122"/>
              </a:rPr>
              <a:t>01.</a:t>
            </a:r>
            <a:r>
              <a:rPr lang="zh-CN" altLang="en-US" sz="2400" dirty="0">
                <a:solidFill>
                  <a:srgbClr val="C51729"/>
                </a:solidFill>
                <a:latin typeface="微软雅黑" panose="020B0503020204020204" charset="-122"/>
                <a:ea typeface="微软雅黑" panose="020B0503020204020204" charset="-122"/>
              </a:rPr>
              <a:t>团队介绍</a:t>
            </a:r>
            <a:endParaRPr lang="zh-CN" altLang="en-US" sz="2400" dirty="0">
              <a:solidFill>
                <a:srgbClr val="C51729"/>
              </a:solidFill>
              <a:latin typeface="微软雅黑" panose="020B0503020204020204" charset="-122"/>
              <a:ea typeface="微软雅黑" panose="020B0503020204020204" charset="-122"/>
            </a:endParaRPr>
          </a:p>
        </p:txBody>
      </p:sp>
      <p:sp>
        <p:nvSpPr>
          <p:cNvPr id="5" name="文本框 7"/>
          <p:cNvSpPr txBox="1">
            <a:spLocks noChangeArrowheads="1"/>
          </p:cNvSpPr>
          <p:nvPr/>
        </p:nvSpPr>
        <p:spPr bwMode="auto">
          <a:xfrm>
            <a:off x="5052695" y="2235835"/>
            <a:ext cx="30499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dirty="0">
                <a:solidFill>
                  <a:srgbClr val="C51729"/>
                </a:solidFill>
                <a:latin typeface="微软雅黑" panose="020B0503020204020204" charset="-122"/>
                <a:ea typeface="微软雅黑" panose="020B0503020204020204" charset="-122"/>
              </a:rPr>
              <a:t>02.</a:t>
            </a:r>
            <a:r>
              <a:rPr lang="zh-CN" altLang="en-US" sz="2400" dirty="0">
                <a:solidFill>
                  <a:srgbClr val="C51729"/>
                </a:solidFill>
                <a:latin typeface="微软雅黑" panose="020B0503020204020204" charset="-122"/>
                <a:ea typeface="微软雅黑" panose="020B0503020204020204" charset="-122"/>
              </a:rPr>
              <a:t>产品介绍</a:t>
            </a:r>
            <a:endParaRPr lang="zh-CN" altLang="en-US" sz="2400" dirty="0">
              <a:solidFill>
                <a:srgbClr val="C51729"/>
              </a:solidFill>
              <a:latin typeface="微软雅黑" panose="020B0503020204020204" charset="-122"/>
              <a:ea typeface="微软雅黑" panose="020B0503020204020204" charset="-122"/>
            </a:endParaRPr>
          </a:p>
        </p:txBody>
      </p:sp>
      <p:sp>
        <p:nvSpPr>
          <p:cNvPr id="11" name="矩形 10"/>
          <p:cNvSpPr/>
          <p:nvPr/>
        </p:nvSpPr>
        <p:spPr>
          <a:xfrm>
            <a:off x="1" y="0"/>
            <a:ext cx="4246178" cy="5143500"/>
          </a:xfrm>
          <a:prstGeom prst="rect">
            <a:avLst/>
          </a:prstGeom>
          <a:solidFill>
            <a:srgbClr val="C5172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8" name="文本框 17"/>
          <p:cNvSpPr txBox="1"/>
          <p:nvPr/>
        </p:nvSpPr>
        <p:spPr>
          <a:xfrm>
            <a:off x="279674" y="1802309"/>
            <a:ext cx="1481496" cy="769441"/>
          </a:xfrm>
          <a:prstGeom prst="rect">
            <a:avLst/>
          </a:prstGeom>
        </p:spPr>
        <p:txBody>
          <a:bodyPr wrap="none">
            <a:spAutoFit/>
          </a:bodyPr>
          <a:lstStyle>
            <a:defPPr>
              <a:defRPr lang="zh-CN"/>
            </a:defPPr>
            <a:lvl1pPr>
              <a:defRPr sz="4400">
                <a:solidFill>
                  <a:prstClr val="white"/>
                </a:solidFill>
                <a:effectLst>
                  <a:outerShdw blurRad="50800" dist="38100" dir="5400000" algn="t" rotWithShape="0">
                    <a:prstClr val="black">
                      <a:alpha val="40000"/>
                    </a:prstClr>
                  </a:outerShdw>
                </a:effectLst>
                <a:latin typeface="Impact" panose="020B0806030902050204" pitchFamily="34" charset="0"/>
                <a:ea typeface="方正兰亭黑_GBK"/>
              </a:defRPr>
            </a:lvl1pPr>
          </a:lstStyle>
          <a:p>
            <a:r>
              <a:rPr lang="zh-CN" altLang="en-US" b="1">
                <a:latin typeface="+mn-ea"/>
                <a:ea typeface="+mn-ea"/>
              </a:rPr>
              <a:t>目 录</a:t>
            </a:r>
            <a:endParaRPr lang="zh-CN" altLang="en-US" b="1">
              <a:latin typeface="+mn-ea"/>
              <a:ea typeface="+mn-ea"/>
            </a:endParaRPr>
          </a:p>
        </p:txBody>
      </p:sp>
      <p:cxnSp>
        <p:nvCxnSpPr>
          <p:cNvPr id="13" name="直接连接符 12"/>
          <p:cNvCxnSpPr/>
          <p:nvPr/>
        </p:nvCxnSpPr>
        <p:spPr>
          <a:xfrm>
            <a:off x="395288" y="2595777"/>
            <a:ext cx="101950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97245" y="168166"/>
            <a:ext cx="3851690" cy="479271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79674" y="2582375"/>
            <a:ext cx="2462534" cy="769441"/>
          </a:xfrm>
          <a:prstGeom prst="rect">
            <a:avLst/>
          </a:prstGeom>
        </p:spPr>
        <p:txBody>
          <a:bodyPr wrap="none">
            <a:spAutoFit/>
          </a:bodyPr>
          <a:lstStyle/>
          <a:p>
            <a:pPr>
              <a:defRPr/>
            </a:pPr>
            <a:r>
              <a:rPr lang="en-US" altLang="zh-CN" sz="4400">
                <a:solidFill>
                  <a:prstClr val="white"/>
                </a:solidFill>
                <a:effectLst>
                  <a:outerShdw blurRad="50800" dist="38100" dir="5400000" algn="t" rotWithShape="0">
                    <a:prstClr val="black">
                      <a:alpha val="40000"/>
                    </a:prstClr>
                  </a:outerShdw>
                </a:effectLst>
                <a:latin typeface="Impact" panose="020B0806030902050204" pitchFamily="34" charset="0"/>
                <a:ea typeface="方正兰亭黑_GBK"/>
              </a:rPr>
              <a:t>CONTENTS</a:t>
            </a:r>
            <a:endParaRPr lang="zh-CN" altLang="en-US" sz="2000"/>
          </a:p>
        </p:txBody>
      </p:sp>
      <p:sp>
        <p:nvSpPr>
          <p:cNvPr id="2" name="文本框 7"/>
          <p:cNvSpPr txBox="1">
            <a:spLocks noChangeArrowheads="1"/>
          </p:cNvSpPr>
          <p:nvPr/>
        </p:nvSpPr>
        <p:spPr bwMode="auto">
          <a:xfrm>
            <a:off x="5052695" y="3351530"/>
            <a:ext cx="30499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dirty="0">
                <a:solidFill>
                  <a:srgbClr val="C51729"/>
                </a:solidFill>
                <a:latin typeface="微软雅黑" panose="020B0503020204020204" charset="-122"/>
                <a:ea typeface="微软雅黑" panose="020B0503020204020204" charset="-122"/>
              </a:rPr>
              <a:t>03.</a:t>
            </a:r>
            <a:r>
              <a:rPr lang="zh-CN" altLang="en-US" sz="2400" dirty="0">
                <a:solidFill>
                  <a:srgbClr val="C51729"/>
                </a:solidFill>
                <a:latin typeface="微软雅黑" panose="020B0503020204020204" charset="-122"/>
                <a:ea typeface="微软雅黑" panose="020B0503020204020204" charset="-122"/>
              </a:rPr>
              <a:t>产品发展规划</a:t>
            </a:r>
            <a:endParaRPr lang="zh-CN" altLang="en-US" sz="2400" dirty="0">
              <a:solidFill>
                <a:srgbClr val="C51729"/>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密码服务</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2" name="文本框 1"/>
          <p:cNvSpPr txBox="1"/>
          <p:nvPr/>
        </p:nvSpPr>
        <p:spPr>
          <a:xfrm>
            <a:off x="393065" y="985520"/>
            <a:ext cx="6632575" cy="3671570"/>
          </a:xfrm>
          <a:prstGeom prst="rect">
            <a:avLst/>
          </a:prstGeom>
          <a:noFill/>
        </p:spPr>
        <p:txBody>
          <a:bodyPr wrap="square" rtlCol="0">
            <a:spAutoFit/>
          </a:bodyPr>
          <a:p>
            <a:pPr marL="1078230" lvl="1" indent="-457200" algn="l" defTabSz="179705">
              <a:lnSpc>
                <a:spcPct val="150000"/>
              </a:lnSpc>
              <a:spcBef>
                <a:spcPct val="20000"/>
              </a:spcBef>
              <a:buClrTx/>
              <a:buSzTx/>
              <a:buFont typeface="Wingdings" panose="05000000000000000000" pitchFamily="2" charset="2"/>
              <a:buChar char="u"/>
              <a:tabLst>
                <a:tab pos="174625" algn="l"/>
                <a:tab pos="533400" algn="l"/>
              </a:tabLst>
            </a:pPr>
            <a:r>
              <a:rPr lang="zh-CN" altLang="en-US" sz="1050" b="1" dirty="0">
                <a:latin typeface="+mn-ea"/>
                <a:sym typeface="+mn-ea"/>
              </a:rPr>
              <a:t>密码服务概述</a:t>
            </a:r>
            <a:endParaRPr lang="zh-CN" altLang="en-US" sz="1050" b="1" dirty="0">
              <a:latin typeface="+mn-ea"/>
            </a:endParaRPr>
          </a:p>
          <a:p>
            <a:pPr fontAlgn="auto">
              <a:lnSpc>
                <a:spcPct val="150000"/>
              </a:lnSpc>
            </a:pPr>
            <a:r>
              <a:rPr lang="en-US" altLang="zh-CN"/>
              <a:t>	</a:t>
            </a:r>
            <a:r>
              <a:rPr lang="zh-CN" altLang="en-US" sz="930" dirty="0">
                <a:latin typeface="+mn-ea"/>
              </a:rPr>
              <a:t>密码服务为密码服务平台的核心功能，提供给业务系统四个服务，分别为：密钥服务、加解密服务、签名验签服务、摘要服务。</a:t>
            </a:r>
            <a:endParaRPr lang="zh-CN" altLang="en-US" sz="930" dirty="0">
              <a:latin typeface="+mn-ea"/>
            </a:endParaRPr>
          </a:p>
          <a:p>
            <a:pPr fontAlgn="auto">
              <a:lnSpc>
                <a:spcPct val="150000"/>
              </a:lnSpc>
            </a:pPr>
            <a:r>
              <a:rPr lang="zh-CN" altLang="en-US" sz="1050" b="1" dirty="0">
                <a:latin typeface="+mn-ea"/>
              </a:rPr>
              <a:t>	1).密钥服务：</a:t>
            </a:r>
            <a:endParaRPr lang="zh-CN" altLang="en-US" sz="930" dirty="0">
              <a:latin typeface="+mn-ea"/>
            </a:endParaRPr>
          </a:p>
          <a:p>
            <a:pPr fontAlgn="auto">
              <a:lnSpc>
                <a:spcPct val="150000"/>
              </a:lnSpc>
            </a:pPr>
            <a:r>
              <a:rPr lang="en-US" altLang="zh-CN" sz="930" dirty="0">
                <a:latin typeface="+mn-ea"/>
              </a:rPr>
              <a:t>	</a:t>
            </a:r>
            <a:r>
              <a:rPr lang="zh-CN" altLang="en-US" sz="930" dirty="0">
                <a:latin typeface="+mn-ea"/>
              </a:rPr>
              <a:t>为密钥在托管过程中的全生命周期，从密钥的申请到密钥的废弃。提供的服务分别为：</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对称密钥申请</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非对称密钥申请</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密钥更新</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密钥停用</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密钥启用</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密钥失信</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延长密钥有效期</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获取非对称密钥公钥</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密钥基本信息查询</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对称会话密钥创建</a:t>
            </a:r>
            <a:r>
              <a:rPr lang="en-US" altLang="zh-CN" sz="930" dirty="0">
                <a:latin typeface="+mn-ea"/>
              </a:rPr>
              <a:t>	 </a:t>
            </a:r>
            <a:endParaRPr lang="zh-CN" altLang="en-US" sz="930" dirty="0">
              <a:latin typeface="+mn-ea"/>
            </a:endParaRPr>
          </a:p>
          <a:p>
            <a:pPr fontAlgn="auto">
              <a:lnSpc>
                <a:spcPct val="150000"/>
              </a:lnSpc>
            </a:pPr>
            <a:r>
              <a:rPr lang="en-US" altLang="zh-CN" sz="930" dirty="0">
                <a:latin typeface="+mn-ea"/>
              </a:rPr>
              <a:t>	</a:t>
            </a:r>
            <a:endParaRPr lang="zh-CN" altLang="en-US" sz="1050" dirty="0">
              <a:latin typeface="+mn-ea"/>
            </a:endParaRPr>
          </a:p>
        </p:txBody>
      </p:sp>
    </p:spTree>
  </p:cSld>
  <p:clrMapOvr>
    <a:overrideClrMapping bg1="lt1" tx1="dk1" bg2="lt2" tx2="dk2" accent1="accent1" accent2="accent2" accent3="accent3" accent4="accent4" accent5="accent5" accent6="accent6" hlink="hlink" folHlink="folHlink"/>
  </p:clrMapOvr>
  <p:transition spd="slow">
    <p:push dir="d"/>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密码服务</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2" name="文本框 1"/>
          <p:cNvSpPr txBox="1"/>
          <p:nvPr/>
        </p:nvSpPr>
        <p:spPr>
          <a:xfrm>
            <a:off x="393065" y="985520"/>
            <a:ext cx="6632575" cy="3145790"/>
          </a:xfrm>
          <a:prstGeom prst="rect">
            <a:avLst/>
          </a:prstGeom>
          <a:noFill/>
        </p:spPr>
        <p:txBody>
          <a:bodyPr wrap="square" rtlCol="0">
            <a:spAutoFit/>
          </a:bodyPr>
          <a:p>
            <a:pPr fontAlgn="auto">
              <a:lnSpc>
                <a:spcPct val="150000"/>
              </a:lnSpc>
            </a:pPr>
            <a:r>
              <a:rPr lang="en-US" altLang="zh-CN" sz="930" dirty="0">
                <a:latin typeface="+mn-ea"/>
                <a:sym typeface="+mn-ea"/>
              </a:rPr>
              <a:t>	</a:t>
            </a:r>
            <a:r>
              <a:rPr lang="zh-CN" altLang="en-US" sz="930" b="1" dirty="0">
                <a:latin typeface="+mn-ea"/>
                <a:sym typeface="+mn-ea"/>
              </a:rPr>
              <a:t>2).加解密服务：</a:t>
            </a:r>
            <a:endParaRPr lang="zh-CN" altLang="en-US" sz="930" b="1" dirty="0">
              <a:latin typeface="+mn-ea"/>
            </a:endParaRPr>
          </a:p>
          <a:p>
            <a:pPr fontAlgn="auto">
              <a:lnSpc>
                <a:spcPct val="150000"/>
              </a:lnSpc>
            </a:pPr>
            <a:r>
              <a:rPr lang="en-US" altLang="zh-CN" sz="930" b="1" dirty="0">
                <a:latin typeface="+mn-ea"/>
                <a:sym typeface="+mn-ea"/>
              </a:rPr>
              <a:t>	</a:t>
            </a:r>
            <a:r>
              <a:rPr lang="zh-CN" altLang="en-US" sz="930" dirty="0">
                <a:latin typeface="+mn-ea"/>
                <a:sym typeface="+mn-ea"/>
              </a:rPr>
              <a:t>则满足文件加解密、</a:t>
            </a:r>
            <a:r>
              <a:rPr lang="en-US" altLang="zh-CN" sz="930" dirty="0">
                <a:latin typeface="+mn-ea"/>
                <a:sym typeface="+mn-ea"/>
              </a:rPr>
              <a:t>JSON</a:t>
            </a:r>
            <a:r>
              <a:rPr lang="zh-CN" altLang="en-US" sz="930" dirty="0">
                <a:latin typeface="+mn-ea"/>
                <a:sym typeface="+mn-ea"/>
              </a:rPr>
              <a:t>数据的加解密、普通文本的加解密、数字信封等。</a:t>
            </a:r>
            <a:endParaRPr lang="zh-CN" altLang="en-US" sz="930" dirty="0">
              <a:latin typeface="+mn-ea"/>
            </a:endParaRPr>
          </a:p>
          <a:p>
            <a:pPr marL="1143000" lvl="2" indent="-228600" fontAlgn="auto">
              <a:lnSpc>
                <a:spcPct val="150000"/>
              </a:lnSpc>
              <a:buFont typeface="+mj-lt"/>
              <a:buAutoNum type="alphaLcParenR"/>
            </a:pP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文本加密</a:t>
            </a:r>
            <a:r>
              <a:rPr lang="en-US" altLang="zh-CN" sz="930" dirty="0">
                <a:latin typeface="+mn-ea"/>
              </a:rPr>
              <a:t>/</a:t>
            </a:r>
            <a:r>
              <a:rPr lang="zh-CN" altLang="en-US" sz="930" dirty="0">
                <a:latin typeface="+mn-ea"/>
              </a:rPr>
              <a:t>解密</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文件加密</a:t>
            </a:r>
            <a:r>
              <a:rPr lang="en-US" altLang="zh-CN" sz="930" dirty="0">
                <a:latin typeface="+mn-ea"/>
              </a:rPr>
              <a:t>/</a:t>
            </a:r>
            <a:r>
              <a:rPr lang="zh-CN" altLang="en-US" sz="930" dirty="0">
                <a:latin typeface="+mn-ea"/>
              </a:rPr>
              <a:t>解密</a:t>
            </a:r>
            <a:endParaRPr lang="zh-CN" altLang="en-US" sz="930" dirty="0">
              <a:latin typeface="+mn-ea"/>
            </a:endParaRPr>
          </a:p>
          <a:p>
            <a:pPr marL="1143000" lvl="2" indent="-228600" fontAlgn="auto">
              <a:lnSpc>
                <a:spcPct val="150000"/>
              </a:lnSpc>
              <a:buFont typeface="+mj-lt"/>
              <a:buAutoNum type="alphaLcParenR"/>
            </a:pPr>
            <a:r>
              <a:rPr lang="en-US" altLang="zh-CN" sz="930" dirty="0">
                <a:latin typeface="+mn-ea"/>
              </a:rPr>
              <a:t>JSON</a:t>
            </a:r>
            <a:r>
              <a:rPr lang="zh-CN" altLang="en-US" sz="930" dirty="0">
                <a:latin typeface="+mn-ea"/>
              </a:rPr>
              <a:t>数据加密</a:t>
            </a:r>
            <a:r>
              <a:rPr lang="en-US" altLang="zh-CN" sz="930" dirty="0">
                <a:latin typeface="+mn-ea"/>
              </a:rPr>
              <a:t>/</a:t>
            </a:r>
            <a:r>
              <a:rPr lang="zh-CN" altLang="en-US" sz="930" dirty="0">
                <a:latin typeface="+mn-ea"/>
              </a:rPr>
              <a:t>解密</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数字信封打包</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数字信封拆封</a:t>
            </a:r>
            <a:r>
              <a:rPr lang="en-US" altLang="zh-CN" sz="930" dirty="0">
                <a:latin typeface="+mn-ea"/>
              </a:rPr>
              <a:t>		</a:t>
            </a:r>
            <a:endParaRPr lang="en-US" altLang="zh-CN" sz="930" dirty="0">
              <a:latin typeface="+mn-ea"/>
            </a:endParaRPr>
          </a:p>
          <a:p>
            <a:pPr marL="1143000" lvl="2" indent="-228600" fontAlgn="auto">
              <a:lnSpc>
                <a:spcPct val="150000"/>
              </a:lnSpc>
              <a:buFont typeface="+mj-lt"/>
              <a:buAutoNum type="alphaLcParenR"/>
            </a:pPr>
            <a:r>
              <a:rPr lang="zh-CN" altLang="en-US" sz="930" dirty="0">
                <a:latin typeface="+mn-ea"/>
              </a:rPr>
              <a:t>对称会话密钥加密</a:t>
            </a:r>
            <a:r>
              <a:rPr lang="en-US" altLang="zh-CN" sz="930" dirty="0">
                <a:latin typeface="+mn-ea"/>
              </a:rPr>
              <a:t>/</a:t>
            </a:r>
            <a:r>
              <a:rPr lang="zh-CN" altLang="en-US" sz="930" dirty="0">
                <a:latin typeface="+mn-ea"/>
              </a:rPr>
              <a:t>解密</a:t>
            </a:r>
            <a:endParaRPr lang="zh-CN" altLang="en-US" sz="930" dirty="0">
              <a:latin typeface="+mn-ea"/>
            </a:endParaRPr>
          </a:p>
          <a:p>
            <a:pPr fontAlgn="auto">
              <a:lnSpc>
                <a:spcPct val="150000"/>
              </a:lnSpc>
            </a:pPr>
            <a:r>
              <a:rPr lang="en-US" altLang="zh-CN" sz="930" dirty="0">
                <a:latin typeface="+mn-ea"/>
              </a:rPr>
              <a:t>	</a:t>
            </a:r>
            <a:r>
              <a:rPr lang="zh-CN" altLang="en-US" sz="1050" b="1" dirty="0">
                <a:latin typeface="+mn-ea"/>
              </a:rPr>
              <a:t>3).签名验签服务：</a:t>
            </a:r>
            <a:endParaRPr lang="zh-CN" altLang="en-US" sz="1050" b="1" dirty="0">
              <a:latin typeface="+mn-ea"/>
            </a:endParaRPr>
          </a:p>
          <a:p>
            <a:pPr fontAlgn="auto">
              <a:lnSpc>
                <a:spcPct val="150000"/>
              </a:lnSpc>
            </a:pPr>
            <a:r>
              <a:rPr lang="en-US" altLang="zh-CN" sz="1050" b="1" dirty="0">
                <a:latin typeface="+mn-ea"/>
              </a:rPr>
              <a:t>	</a:t>
            </a:r>
            <a:r>
              <a:rPr lang="zh-CN" altLang="en-US" sz="930" dirty="0">
                <a:latin typeface="+mn-ea"/>
              </a:rPr>
              <a:t>提供非对称算法的签名服务接口、验签服务接口。</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签名</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验签</a:t>
            </a:r>
            <a:r>
              <a:rPr lang="en-US" altLang="zh-CN" sz="930" dirty="0">
                <a:latin typeface="+mn-ea"/>
              </a:rPr>
              <a:t>	</a:t>
            </a:r>
            <a:endParaRPr lang="zh-CN" altLang="en-US" sz="930" dirty="0">
              <a:latin typeface="+mn-ea"/>
            </a:endParaRPr>
          </a:p>
          <a:p>
            <a:pPr fontAlgn="auto">
              <a:lnSpc>
                <a:spcPct val="150000"/>
              </a:lnSpc>
            </a:pPr>
            <a:r>
              <a:rPr lang="en-US" altLang="zh-CN" sz="930" dirty="0">
                <a:latin typeface="+mn-ea"/>
              </a:rPr>
              <a:t>	</a:t>
            </a:r>
            <a:endParaRPr lang="zh-CN" altLang="en-US" sz="1050" dirty="0">
              <a:latin typeface="+mn-ea"/>
            </a:endParaRPr>
          </a:p>
        </p:txBody>
      </p:sp>
    </p:spTree>
  </p:cSld>
  <p:clrMapOvr>
    <a:overrideClrMapping bg1="lt1" tx1="dk1" bg2="lt2" tx2="dk2" accent1="accent1" accent2="accent2" accent3="accent3" accent4="accent4" accent5="accent5" accent6="accent6" hlink="hlink" folHlink="folHlink"/>
  </p:clrMapOvr>
  <p:transition spd="slow">
    <p:push dir="d"/>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密码服务</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2" name="文本框 1"/>
          <p:cNvSpPr txBox="1"/>
          <p:nvPr/>
        </p:nvSpPr>
        <p:spPr>
          <a:xfrm>
            <a:off x="394335" y="985520"/>
            <a:ext cx="6632575" cy="2562225"/>
          </a:xfrm>
          <a:prstGeom prst="rect">
            <a:avLst/>
          </a:prstGeom>
          <a:noFill/>
        </p:spPr>
        <p:txBody>
          <a:bodyPr wrap="square" rtlCol="0">
            <a:spAutoFit/>
          </a:bodyPr>
          <a:p>
            <a:pPr fontAlgn="auto">
              <a:lnSpc>
                <a:spcPct val="150000"/>
              </a:lnSpc>
            </a:pPr>
            <a:r>
              <a:rPr lang="en-US" altLang="zh-CN" sz="930" dirty="0">
                <a:latin typeface="+mn-ea"/>
                <a:sym typeface="+mn-ea"/>
              </a:rPr>
              <a:t>	</a:t>
            </a:r>
            <a:r>
              <a:rPr lang="zh-CN" altLang="en-US" sz="1050" b="1" dirty="0">
                <a:latin typeface="+mn-ea"/>
              </a:rPr>
              <a:t>4).摘要服务：</a:t>
            </a:r>
            <a:r>
              <a:rPr lang="zh-CN" altLang="en-US" sz="930" dirty="0">
                <a:latin typeface="+mn-ea"/>
              </a:rPr>
              <a:t>提供对数据进行</a:t>
            </a:r>
            <a:r>
              <a:rPr lang="en-US" altLang="zh-CN" sz="930" dirty="0">
                <a:latin typeface="+mn-ea"/>
              </a:rPr>
              <a:t>HASH</a:t>
            </a:r>
            <a:r>
              <a:rPr lang="zh-CN" altLang="en-US" sz="930" dirty="0">
                <a:latin typeface="+mn-ea"/>
              </a:rPr>
              <a:t>运算服务接口、验证</a:t>
            </a:r>
            <a:r>
              <a:rPr lang="en-US" altLang="zh-CN" sz="930" dirty="0">
                <a:latin typeface="+mn-ea"/>
              </a:rPr>
              <a:t>HASH</a:t>
            </a:r>
            <a:r>
              <a:rPr lang="zh-CN" altLang="en-US" sz="930" dirty="0">
                <a:latin typeface="+mn-ea"/>
              </a:rPr>
              <a:t>运算结果服务接口、消息认证服务接口等。</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计算摘要</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验证摘要</a:t>
            </a:r>
            <a:endParaRPr lang="zh-CN" altLang="en-US" sz="930" dirty="0">
              <a:latin typeface="+mn-ea"/>
            </a:endParaRPr>
          </a:p>
          <a:p>
            <a:pPr marL="1143000" lvl="2" indent="-228600" fontAlgn="auto">
              <a:lnSpc>
                <a:spcPct val="150000"/>
              </a:lnSpc>
              <a:buFont typeface="+mj-lt"/>
              <a:buAutoNum type="alphaLcParenR"/>
            </a:pPr>
            <a:r>
              <a:rPr lang="zh-CN" altLang="en-US" sz="930" dirty="0">
                <a:latin typeface="+mn-ea"/>
              </a:rPr>
              <a:t>计算</a:t>
            </a:r>
            <a:r>
              <a:rPr lang="en-US" altLang="zh-CN" sz="930" dirty="0">
                <a:latin typeface="+mn-ea"/>
              </a:rPr>
              <a:t>HMAC</a:t>
            </a:r>
            <a:endParaRPr lang="en-US" altLang="zh-CN" sz="930" dirty="0">
              <a:latin typeface="+mn-ea"/>
            </a:endParaRPr>
          </a:p>
          <a:p>
            <a:pPr marL="1143000" lvl="2" indent="-228600" fontAlgn="auto">
              <a:lnSpc>
                <a:spcPct val="150000"/>
              </a:lnSpc>
              <a:buFont typeface="+mj-lt"/>
              <a:buAutoNum type="alphaLcParenR"/>
            </a:pPr>
            <a:r>
              <a:rPr lang="zh-CN" altLang="en-US" sz="930" dirty="0">
                <a:latin typeface="+mn-ea"/>
              </a:rPr>
              <a:t>验证</a:t>
            </a:r>
            <a:r>
              <a:rPr lang="en-US" altLang="zh-CN" sz="930" dirty="0">
                <a:latin typeface="+mn-ea"/>
              </a:rPr>
              <a:t>HMAC</a:t>
            </a:r>
            <a:endParaRPr lang="zh-CN" altLang="en-US" sz="930" dirty="0">
              <a:latin typeface="+mn-ea"/>
            </a:endParaRPr>
          </a:p>
          <a:p>
            <a:pPr marL="1078230" lvl="1" indent="-457200" algn="l" defTabSz="179705" fontAlgn="auto">
              <a:lnSpc>
                <a:spcPct val="150000"/>
              </a:lnSpc>
              <a:spcBef>
                <a:spcPct val="20000"/>
              </a:spcBef>
              <a:buClrTx/>
              <a:buSzTx/>
              <a:buFont typeface="Arial" panose="020B0604020202020204" pitchFamily="34" charset="0"/>
              <a:buChar char="•"/>
              <a:tabLst>
                <a:tab pos="174625" algn="l"/>
                <a:tab pos="533400" algn="l"/>
              </a:tabLst>
            </a:pPr>
            <a:r>
              <a:rPr lang="zh-CN" altLang="en-US" sz="1050" b="1" dirty="0">
                <a:latin typeface="+mn-ea"/>
              </a:rPr>
              <a:t>密码具有的三项主要功能：</a:t>
            </a:r>
            <a:endParaRPr lang="zh-CN" altLang="en-US" sz="1050" b="1" dirty="0">
              <a:latin typeface="+mn-ea"/>
            </a:endParaRPr>
          </a:p>
          <a:p>
            <a:pPr marL="1078230" lvl="2" indent="0" algn="l" defTabSz="179705" fontAlgn="auto">
              <a:lnSpc>
                <a:spcPct val="150000"/>
              </a:lnSpc>
              <a:spcBef>
                <a:spcPct val="20000"/>
              </a:spcBef>
              <a:buClrTx/>
              <a:buSzTx/>
              <a:buFont typeface="Arial" panose="020B0604020202020204" pitchFamily="34" charset="0"/>
              <a:buNone/>
              <a:tabLst>
                <a:tab pos="174625" algn="l"/>
                <a:tab pos="533400" algn="l"/>
              </a:tabLst>
            </a:pPr>
            <a:r>
              <a:rPr lang="en-US" altLang="zh-CN" sz="1050" dirty="0">
                <a:latin typeface="+mn-ea"/>
              </a:rPr>
              <a:t>1.</a:t>
            </a:r>
            <a:r>
              <a:rPr lang="zh-CN" altLang="en-US" sz="1050" dirty="0">
                <a:latin typeface="+mn-ea"/>
              </a:rPr>
              <a:t>信息的机密性</a:t>
            </a:r>
            <a:r>
              <a:rPr lang="en-US" altLang="zh-CN" sz="1050" dirty="0">
                <a:latin typeface="+mn-ea"/>
              </a:rPr>
              <a:t>/</a:t>
            </a:r>
            <a:r>
              <a:rPr lang="zh-CN" altLang="en-US" sz="1050" dirty="0">
                <a:latin typeface="+mn-ea"/>
              </a:rPr>
              <a:t>保密性</a:t>
            </a:r>
            <a:endParaRPr lang="zh-CN" altLang="en-US" sz="1050" dirty="0">
              <a:latin typeface="+mn-ea"/>
            </a:endParaRPr>
          </a:p>
          <a:p>
            <a:pPr marL="1078230" lvl="2" indent="0" algn="l" defTabSz="179705" fontAlgn="auto">
              <a:lnSpc>
                <a:spcPct val="150000"/>
              </a:lnSpc>
              <a:spcBef>
                <a:spcPct val="20000"/>
              </a:spcBef>
              <a:buClrTx/>
              <a:buSzTx/>
              <a:buFont typeface="Arial" panose="020B0604020202020204" pitchFamily="34" charset="0"/>
              <a:buNone/>
              <a:tabLst>
                <a:tab pos="174625" algn="l"/>
                <a:tab pos="533400" algn="l"/>
              </a:tabLst>
            </a:pPr>
            <a:r>
              <a:rPr lang="en-US" altLang="zh-CN" sz="1050" dirty="0">
                <a:latin typeface="+mn-ea"/>
              </a:rPr>
              <a:t>2.</a:t>
            </a:r>
            <a:r>
              <a:rPr lang="zh-CN" altLang="en-US" sz="1050" dirty="0">
                <a:latin typeface="+mn-ea"/>
              </a:rPr>
              <a:t>信息的完整性</a:t>
            </a:r>
            <a:endParaRPr lang="zh-CN" altLang="en-US" sz="1050" dirty="0">
              <a:latin typeface="+mn-ea"/>
            </a:endParaRPr>
          </a:p>
          <a:p>
            <a:pPr marL="1078230" lvl="2" indent="0" algn="l" defTabSz="179705" fontAlgn="auto">
              <a:lnSpc>
                <a:spcPct val="150000"/>
              </a:lnSpc>
              <a:spcBef>
                <a:spcPct val="20000"/>
              </a:spcBef>
              <a:buClrTx/>
              <a:buSzTx/>
              <a:buFont typeface="Arial" panose="020B0604020202020204" pitchFamily="34" charset="0"/>
              <a:buNone/>
              <a:tabLst>
                <a:tab pos="174625" algn="l"/>
                <a:tab pos="533400" algn="l"/>
              </a:tabLst>
            </a:pPr>
            <a:r>
              <a:rPr lang="en-US" altLang="zh-CN" sz="1050" dirty="0">
                <a:latin typeface="+mn-ea"/>
              </a:rPr>
              <a:t>3.</a:t>
            </a:r>
            <a:r>
              <a:rPr lang="zh-CN" altLang="en-US" sz="1050" dirty="0">
                <a:sym typeface="+mn-ea"/>
              </a:rPr>
              <a:t>行为的不可否认性</a:t>
            </a:r>
            <a:endParaRPr lang="zh-CN" altLang="en-US" sz="1050" dirty="0">
              <a:latin typeface="+mn-ea"/>
            </a:endParaRPr>
          </a:p>
          <a:p>
            <a:pPr marL="1078230" lvl="2" indent="0" algn="l" defTabSz="179705" fontAlgn="auto">
              <a:lnSpc>
                <a:spcPct val="150000"/>
              </a:lnSpc>
              <a:spcBef>
                <a:spcPct val="20000"/>
              </a:spcBef>
              <a:buClrTx/>
              <a:buSzTx/>
              <a:buFont typeface="Arial" panose="020B0604020202020204" pitchFamily="34" charset="0"/>
              <a:buNone/>
              <a:tabLst>
                <a:tab pos="174625" algn="l"/>
                <a:tab pos="533400" algn="l"/>
              </a:tabLst>
            </a:pPr>
            <a:r>
              <a:rPr lang="zh-CN" altLang="en-US" sz="1050" dirty="0">
                <a:latin typeface="+mn-ea"/>
              </a:rPr>
              <a:t>通过以上</a:t>
            </a:r>
            <a:r>
              <a:rPr lang="en-US" altLang="zh-CN" sz="1050" dirty="0">
                <a:latin typeface="+mn-ea"/>
              </a:rPr>
              <a:t>3</a:t>
            </a:r>
            <a:r>
              <a:rPr lang="zh-CN" altLang="en-US" sz="1050" dirty="0">
                <a:latin typeface="+mn-ea"/>
              </a:rPr>
              <a:t>项，我们举例说明外部接口服务如何使用</a:t>
            </a:r>
            <a:endParaRPr lang="zh-CN" altLang="en-US" sz="1050" dirty="0">
              <a:latin typeface="+mn-ea"/>
            </a:endParaRPr>
          </a:p>
        </p:txBody>
      </p:sp>
    </p:spTree>
  </p:cSld>
  <p:clrMapOvr>
    <a:overrideClrMapping bg1="lt1" tx1="dk1" bg2="lt2" tx2="dk2" accent1="accent1" accent2="accent2" accent3="accent3" accent4="accent4" accent5="accent5" accent6="accent6" hlink="hlink" folHlink="folHlink"/>
  </p:clrMapOvr>
  <p:transition spd="slow">
    <p:push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外部接口服务</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2" name="文本框 1"/>
          <p:cNvSpPr txBox="1"/>
          <p:nvPr/>
        </p:nvSpPr>
        <p:spPr>
          <a:xfrm>
            <a:off x="394335" y="985520"/>
            <a:ext cx="6632575" cy="2432685"/>
          </a:xfrm>
          <a:prstGeom prst="rect">
            <a:avLst/>
          </a:prstGeom>
          <a:noFill/>
        </p:spPr>
        <p:txBody>
          <a:bodyPr wrap="square" rtlCol="0">
            <a:spAutoFit/>
          </a:bodyPr>
          <a:p>
            <a:pPr marL="621030" lvl="1" indent="0" algn="l" defTabSz="179705">
              <a:lnSpc>
                <a:spcPct val="150000"/>
              </a:lnSpc>
              <a:spcBef>
                <a:spcPct val="20000"/>
              </a:spcBef>
              <a:buClrTx/>
              <a:buSzTx/>
              <a:buFont typeface="+mj-lt"/>
              <a:buNone/>
              <a:tabLst>
                <a:tab pos="174625" algn="l"/>
                <a:tab pos="533400" algn="l"/>
              </a:tabLst>
            </a:pPr>
            <a:r>
              <a:rPr lang="en-US" altLang="zh-CN" sz="1050" b="1" dirty="0">
                <a:latin typeface="+mn-ea"/>
                <a:sym typeface="+mn-ea"/>
              </a:rPr>
              <a:t>1.	</a:t>
            </a:r>
            <a:r>
              <a:rPr lang="zh-CN" altLang="en-US" sz="1050" b="1" dirty="0">
                <a:latin typeface="+mn-ea"/>
                <a:sym typeface="+mn-ea"/>
              </a:rPr>
              <a:t>信息的机密性</a:t>
            </a:r>
            <a:r>
              <a:rPr lang="en-US" altLang="zh-CN" sz="1050" b="1" dirty="0">
                <a:latin typeface="+mn-ea"/>
                <a:sym typeface="+mn-ea"/>
              </a:rPr>
              <a:t>/</a:t>
            </a:r>
            <a:r>
              <a:rPr lang="zh-CN" altLang="en-US" sz="1050" b="1" dirty="0">
                <a:latin typeface="+mn-ea"/>
                <a:sym typeface="+mn-ea"/>
              </a:rPr>
              <a:t>保密性</a:t>
            </a:r>
            <a:endParaRPr lang="zh-CN" altLang="en-US" sz="1050" b="1" dirty="0">
              <a:latin typeface="+mn-ea"/>
              <a:sym typeface="+mn-ea"/>
            </a:endParaRPr>
          </a:p>
          <a:p>
            <a:pPr marL="621030" lvl="1" indent="0" algn="l" defTabSz="179705">
              <a:lnSpc>
                <a:spcPct val="150000"/>
              </a:lnSpc>
              <a:spcBef>
                <a:spcPct val="20000"/>
              </a:spcBef>
              <a:buClrTx/>
              <a:buSzTx/>
              <a:buFont typeface="+mj-lt"/>
              <a:buNone/>
              <a:tabLst>
                <a:tab pos="174625" algn="l"/>
                <a:tab pos="533400" algn="l"/>
              </a:tabLst>
            </a:pPr>
            <a:r>
              <a:rPr lang="en-US" altLang="zh-CN" sz="1050" b="1" dirty="0">
                <a:latin typeface="+mn-ea"/>
                <a:sym typeface="+mn-ea"/>
              </a:rPr>
              <a:t>		</a:t>
            </a:r>
            <a:r>
              <a:rPr lang="zh-CN" altLang="en-US" sz="1050" dirty="0">
                <a:latin typeface="+mn-ea"/>
                <a:sym typeface="+mn-ea"/>
              </a:rPr>
              <a:t>例如邮件系统的敏感数据，业务系统可订阅加解密服务，通过调用对称密钥加解密服务接口，对数据进行大批量加解密存储。</a:t>
            </a:r>
            <a:endParaRPr lang="zh-CN" altLang="en-US" sz="1050" b="1" dirty="0">
              <a:latin typeface="+mn-ea"/>
              <a:sym typeface="+mn-ea"/>
            </a:endParaRPr>
          </a:p>
          <a:p>
            <a:pPr marL="621030" lvl="1" indent="0" algn="l" defTabSz="179705">
              <a:lnSpc>
                <a:spcPct val="150000"/>
              </a:lnSpc>
              <a:spcBef>
                <a:spcPct val="20000"/>
              </a:spcBef>
              <a:buClrTx/>
              <a:buSzTx/>
              <a:buFont typeface="+mj-lt"/>
              <a:buNone/>
              <a:tabLst>
                <a:tab pos="174625" algn="l"/>
                <a:tab pos="533400" algn="l"/>
              </a:tabLst>
            </a:pPr>
            <a:r>
              <a:rPr lang="en-US" altLang="zh-CN" sz="1050" b="1" dirty="0">
                <a:latin typeface="+mn-ea"/>
              </a:rPr>
              <a:t>2.	</a:t>
            </a:r>
            <a:r>
              <a:rPr lang="zh-CN" altLang="en-US" sz="1050" b="1" dirty="0">
                <a:latin typeface="+mn-ea"/>
              </a:rPr>
              <a:t>信息的完整性</a:t>
            </a:r>
            <a:endParaRPr lang="zh-CN" altLang="en-US" sz="1050" b="1" dirty="0">
              <a:latin typeface="+mn-ea"/>
            </a:endParaRPr>
          </a:p>
          <a:p>
            <a:pPr marL="621030" lvl="1" indent="0" algn="l" defTabSz="179705">
              <a:lnSpc>
                <a:spcPct val="150000"/>
              </a:lnSpc>
              <a:spcBef>
                <a:spcPct val="20000"/>
              </a:spcBef>
              <a:buClrTx/>
              <a:buSzTx/>
              <a:buFont typeface="+mj-lt"/>
              <a:buNone/>
              <a:tabLst>
                <a:tab pos="174625" algn="l"/>
                <a:tab pos="533400" algn="l"/>
              </a:tabLst>
            </a:pPr>
            <a:r>
              <a:rPr lang="en-US" altLang="zh-CN" sz="1050" b="1" dirty="0">
                <a:latin typeface="+mn-ea"/>
              </a:rPr>
              <a:t>		</a:t>
            </a:r>
            <a:r>
              <a:rPr lang="zh-CN" altLang="en-US" sz="1050" dirty="0">
                <a:latin typeface="+mn-ea"/>
              </a:rPr>
              <a:t>例如日志数据的完整性保护，业务系统可订阅摘要服务，使用摘要服务接口获取信息摘要；或使用</a:t>
            </a:r>
            <a:r>
              <a:rPr lang="en-US" altLang="zh-CN" sz="1050" dirty="0">
                <a:latin typeface="+mn-ea"/>
              </a:rPr>
              <a:t>HMAC</a:t>
            </a:r>
            <a:r>
              <a:rPr lang="zh-CN" altLang="en-US" sz="1050" dirty="0">
                <a:latin typeface="+mn-ea"/>
              </a:rPr>
              <a:t>（消息认证码）服务接口，保护消息完整性，并验证认证码。</a:t>
            </a:r>
            <a:endParaRPr lang="zh-CN" altLang="en-US" sz="1050" b="1" dirty="0">
              <a:latin typeface="+mn-ea"/>
            </a:endParaRPr>
          </a:p>
          <a:p>
            <a:pPr marL="621030" lvl="1" indent="0" algn="l" defTabSz="179705">
              <a:lnSpc>
                <a:spcPct val="150000"/>
              </a:lnSpc>
              <a:spcBef>
                <a:spcPct val="20000"/>
              </a:spcBef>
              <a:buClrTx/>
              <a:buSzTx/>
              <a:buFont typeface="+mj-lt"/>
              <a:buNone/>
              <a:tabLst>
                <a:tab pos="174625" algn="l"/>
                <a:tab pos="533400" algn="l"/>
              </a:tabLst>
            </a:pPr>
            <a:r>
              <a:rPr lang="en-US" altLang="zh-CN" sz="1050" b="1" dirty="0">
                <a:latin typeface="+mn-ea"/>
              </a:rPr>
              <a:t>3.	</a:t>
            </a:r>
            <a:r>
              <a:rPr lang="zh-CN" altLang="en-US" sz="1050" b="1" dirty="0">
                <a:latin typeface="+mn-ea"/>
              </a:rPr>
              <a:t>行为的不可否认性</a:t>
            </a:r>
            <a:endParaRPr lang="zh-CN" altLang="en-US" sz="1050" b="1" dirty="0">
              <a:latin typeface="+mn-ea"/>
            </a:endParaRPr>
          </a:p>
          <a:p>
            <a:pPr marL="621030" lvl="1" indent="0" algn="l" defTabSz="179705">
              <a:lnSpc>
                <a:spcPct val="150000"/>
              </a:lnSpc>
              <a:spcBef>
                <a:spcPct val="20000"/>
              </a:spcBef>
              <a:buClrTx/>
              <a:buSzTx/>
              <a:buFont typeface="+mj-lt"/>
              <a:buNone/>
              <a:tabLst>
                <a:tab pos="174625" algn="l"/>
                <a:tab pos="533400" algn="l"/>
              </a:tabLst>
            </a:pPr>
            <a:r>
              <a:rPr lang="en-US" altLang="zh-CN" sz="1050" b="1" dirty="0">
                <a:latin typeface="+mn-ea"/>
              </a:rPr>
              <a:t>		</a:t>
            </a:r>
            <a:r>
              <a:rPr lang="zh-CN" altLang="en-US" sz="1050" dirty="0">
                <a:latin typeface="+mn-ea"/>
              </a:rPr>
              <a:t>例如</a:t>
            </a:r>
            <a:r>
              <a:rPr lang="en-US" altLang="zh-CN" sz="1050" dirty="0">
                <a:latin typeface="+mn-ea"/>
              </a:rPr>
              <a:t>A</a:t>
            </a:r>
            <a:r>
              <a:rPr lang="zh-CN" altLang="en-US" sz="1050" dirty="0">
                <a:latin typeface="+mn-ea"/>
              </a:rPr>
              <a:t>、</a:t>
            </a:r>
            <a:r>
              <a:rPr lang="en-US" altLang="zh-CN" sz="1050" dirty="0">
                <a:latin typeface="+mn-ea"/>
              </a:rPr>
              <a:t>B</a:t>
            </a:r>
            <a:r>
              <a:rPr lang="zh-CN" altLang="en-US" sz="1050" dirty="0">
                <a:latin typeface="+mn-ea"/>
              </a:rPr>
              <a:t>两个用户的通讯，业务系统可订阅签名验签服务，使用签名、验签服务接口，实现行为的不可否认性。</a:t>
            </a:r>
            <a:endParaRPr lang="zh-CN" altLang="en-US" sz="1050" dirty="0">
              <a:latin typeface="+mn-ea"/>
            </a:endParaRPr>
          </a:p>
        </p:txBody>
      </p:sp>
    </p:spTree>
  </p:cSld>
  <p:clrMapOvr>
    <a:masterClrMapping/>
  </p:clrMapOvr>
  <p:transition spd="slow">
    <p:push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椭圆 10"/>
          <p:cNvSpPr/>
          <p:nvPr/>
        </p:nvSpPr>
        <p:spPr>
          <a:xfrm>
            <a:off x="2644775" y="823913"/>
            <a:ext cx="3854450" cy="3854450"/>
          </a:xfrm>
          <a:prstGeom prst="ellipse">
            <a:avLst/>
          </a:prstGeom>
          <a:solidFill>
            <a:srgbClr val="C5172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12" name="文本框 14"/>
          <p:cNvSpPr txBox="1">
            <a:spLocks noChangeArrowheads="1"/>
          </p:cNvSpPr>
          <p:nvPr/>
        </p:nvSpPr>
        <p:spPr bwMode="auto">
          <a:xfrm>
            <a:off x="3686887" y="2814936"/>
            <a:ext cx="201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fontAlgn="base">
              <a:spcBef>
                <a:spcPct val="0"/>
              </a:spcBef>
              <a:spcAft>
                <a:spcPct val="0"/>
              </a:spcAft>
            </a:pPr>
            <a:r>
              <a:rPr lang="zh-CN" alt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sym typeface="+mn-ea"/>
              </a:rPr>
              <a:t>产品发展规划</a:t>
            </a:r>
            <a:endParaRPr lang="zh-CN" alt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sym typeface="+mn-ea"/>
            </a:endParaRPr>
          </a:p>
        </p:txBody>
      </p:sp>
      <p:sp>
        <p:nvSpPr>
          <p:cNvPr id="15" name="矩形 14"/>
          <p:cNvSpPr/>
          <p:nvPr/>
        </p:nvSpPr>
        <p:spPr>
          <a:xfrm>
            <a:off x="3914775" y="1409700"/>
            <a:ext cx="1482725" cy="1568450"/>
          </a:xfrm>
          <a:prstGeom prst="rect">
            <a:avLst/>
          </a:prstGeom>
        </p:spPr>
        <p:txBody>
          <a:bodyPr wrap="none">
            <a:spAutoFit/>
          </a:bodyPr>
          <a:lstStyle/>
          <a:p>
            <a:pPr>
              <a:defRPr/>
            </a:pPr>
            <a:r>
              <a:rPr lang="en-US" altLang="zh-CN" sz="9600">
                <a:solidFill>
                  <a:prstClr val="white"/>
                </a:solidFill>
                <a:effectLst>
                  <a:outerShdw blurRad="50800" dist="38100" dir="5400000" algn="t" rotWithShape="0">
                    <a:prstClr val="black">
                      <a:alpha val="40000"/>
                    </a:prstClr>
                  </a:outerShdw>
                </a:effectLst>
                <a:latin typeface="Impact" panose="020B0806030902050204" pitchFamily="34" charset="0"/>
                <a:ea typeface="方正兰亭黑_GBK"/>
              </a:rPr>
              <a:t>03</a:t>
            </a:r>
            <a:endParaRPr lang="zh-CN" altLang="en-US" sz="5400"/>
          </a:p>
        </p:txBody>
      </p:sp>
      <p:cxnSp>
        <p:nvCxnSpPr>
          <p:cNvPr id="13" name="直接连接符 12"/>
          <p:cNvCxnSpPr/>
          <p:nvPr/>
        </p:nvCxnSpPr>
        <p:spPr>
          <a:xfrm flipV="1">
            <a:off x="3815080" y="3262630"/>
            <a:ext cx="1759585" cy="127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产品发展规划</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2" name="文本框 1"/>
          <p:cNvSpPr txBox="1"/>
          <p:nvPr/>
        </p:nvSpPr>
        <p:spPr>
          <a:xfrm>
            <a:off x="394335" y="865505"/>
            <a:ext cx="6632575" cy="4354195"/>
          </a:xfrm>
          <a:prstGeom prst="rect">
            <a:avLst/>
          </a:prstGeom>
          <a:noFill/>
        </p:spPr>
        <p:txBody>
          <a:bodyPr wrap="square" rtlCol="0">
            <a:spAutoFit/>
          </a:bodyPr>
          <a:p>
            <a:pPr marL="621030" lvl="1" indent="0" algn="l" defTabSz="179705">
              <a:lnSpc>
                <a:spcPct val="150000"/>
              </a:lnSpc>
              <a:spcBef>
                <a:spcPct val="20000"/>
              </a:spcBef>
              <a:buClrTx/>
              <a:buSzTx/>
              <a:buFont typeface="+mj-lt"/>
              <a:buNone/>
              <a:tabLst>
                <a:tab pos="174625" algn="l"/>
                <a:tab pos="533400" algn="l"/>
              </a:tabLst>
            </a:pPr>
            <a:r>
              <a:rPr lang="en-US" altLang="zh-CN" sz="1050" dirty="0">
                <a:latin typeface="+mn-ea"/>
              </a:rPr>
              <a:t>       </a:t>
            </a:r>
            <a:r>
              <a:rPr lang="zh-CN" altLang="en-US" sz="1050" dirty="0">
                <a:latin typeface="+mn-ea"/>
              </a:rPr>
              <a:t>产品发展规划分为三部分，第一部分为密码服务平台规划，第二部分为其他密码产品规划，第三部分为团队规划。</a:t>
            </a:r>
            <a:endParaRPr lang="zh-CN" altLang="en-US" sz="1050" dirty="0">
              <a:latin typeface="+mn-ea"/>
            </a:endParaRPr>
          </a:p>
          <a:p>
            <a:pPr marL="849630" lvl="1" indent="-228600" algn="l" defTabSz="179705">
              <a:lnSpc>
                <a:spcPct val="150000"/>
              </a:lnSpc>
              <a:spcBef>
                <a:spcPct val="20000"/>
              </a:spcBef>
              <a:buClrTx/>
              <a:buSzTx/>
              <a:buFont typeface="+mj-lt"/>
              <a:buAutoNum type="arabicPeriod"/>
              <a:tabLst>
                <a:tab pos="174625" algn="l"/>
                <a:tab pos="533400" algn="l"/>
              </a:tabLst>
            </a:pPr>
            <a:r>
              <a:rPr lang="zh-CN" altLang="en-US" sz="1050" b="1" dirty="0">
                <a:latin typeface="+mn-ea"/>
              </a:rPr>
              <a:t>密码服务平台</a:t>
            </a:r>
            <a:endParaRPr lang="zh-CN" altLang="en-US" sz="1050" b="1" dirty="0">
              <a:latin typeface="+mn-ea"/>
            </a:endParaRPr>
          </a:p>
          <a:p>
            <a:pPr marL="849630" lvl="1" indent="-228600" algn="l" defTabSz="179705">
              <a:lnSpc>
                <a:spcPct val="150000"/>
              </a:lnSpc>
              <a:spcBef>
                <a:spcPct val="20000"/>
              </a:spcBef>
              <a:buClrTx/>
              <a:buSzTx/>
              <a:buFont typeface="+mj-lt"/>
              <a:buAutoNum type="alphaLcParenR"/>
              <a:tabLst>
                <a:tab pos="174625" algn="l"/>
                <a:tab pos="533400" algn="l"/>
              </a:tabLst>
            </a:pPr>
            <a:r>
              <a:rPr lang="zh-CN" altLang="en-US" sz="1050" dirty="0">
                <a:latin typeface="+mn-ea"/>
                <a:sym typeface="+mn-ea"/>
              </a:rPr>
              <a:t>密码服务平台的核心功能就是给业务系统提供的外部接口服务，所以未来密码服务平台的发展方向也是以提供服务为主，逐步将以密码服务平台为基础，打造成一个能力平台。</a:t>
            </a:r>
            <a:endParaRPr lang="en-US" altLang="zh-CN" sz="1050" dirty="0">
              <a:latin typeface="+mn-ea"/>
            </a:endParaRPr>
          </a:p>
          <a:p>
            <a:pPr marL="849630" lvl="1" indent="-228600" algn="l" defTabSz="179705">
              <a:lnSpc>
                <a:spcPct val="150000"/>
              </a:lnSpc>
              <a:spcBef>
                <a:spcPct val="20000"/>
              </a:spcBef>
              <a:buClrTx/>
              <a:buSzTx/>
              <a:buFont typeface="+mj-lt"/>
              <a:buAutoNum type="alphaLcParenR"/>
              <a:tabLst>
                <a:tab pos="174625" algn="l"/>
                <a:tab pos="533400" algn="l"/>
              </a:tabLst>
            </a:pPr>
            <a:r>
              <a:rPr lang="en-US" altLang="zh-CN" sz="1050" dirty="0">
                <a:latin typeface="+mn-ea"/>
                <a:sym typeface="+mn-ea"/>
              </a:rPr>
              <a:t>	</a:t>
            </a:r>
            <a:r>
              <a:rPr lang="zh-CN" altLang="en-US" sz="1050" dirty="0">
                <a:latin typeface="+mn-ea"/>
                <a:sym typeface="+mn-ea"/>
              </a:rPr>
              <a:t>开发接口开发平台，为业务系统集成密码服务提供高效、便捷的环境</a:t>
            </a:r>
            <a:endParaRPr lang="zh-CN" altLang="en-US" sz="1050" dirty="0">
              <a:latin typeface="+mn-ea"/>
            </a:endParaRPr>
          </a:p>
          <a:p>
            <a:pPr marL="849630" lvl="1" indent="-228600" algn="l" defTabSz="179705">
              <a:lnSpc>
                <a:spcPct val="150000"/>
              </a:lnSpc>
              <a:spcBef>
                <a:spcPct val="20000"/>
              </a:spcBef>
              <a:buClrTx/>
              <a:buSzTx/>
              <a:buFont typeface="+mj-lt"/>
              <a:buAutoNum type="alphaLcParenR"/>
              <a:tabLst>
                <a:tab pos="174625" algn="l"/>
                <a:tab pos="533400" algn="l"/>
              </a:tabLst>
            </a:pPr>
            <a:r>
              <a:rPr lang="zh-CN" altLang="en-US" sz="1050" dirty="0">
                <a:latin typeface="+mn-ea"/>
                <a:sym typeface="+mn-ea"/>
              </a:rPr>
              <a:t>开发数据大屏，以方便用户直观的感受系统的使用情况</a:t>
            </a:r>
            <a:endParaRPr lang="zh-CN" altLang="en-US" sz="1050" dirty="0">
              <a:latin typeface="+mn-ea"/>
            </a:endParaRPr>
          </a:p>
          <a:p>
            <a:pPr marL="849630" lvl="1" indent="-228600" algn="l" defTabSz="179705">
              <a:lnSpc>
                <a:spcPct val="150000"/>
              </a:lnSpc>
              <a:spcBef>
                <a:spcPct val="20000"/>
              </a:spcBef>
              <a:buClrTx/>
              <a:buSzTx/>
              <a:buFont typeface="+mj-lt"/>
              <a:buAutoNum type="alphaLcParenR"/>
              <a:tabLst>
                <a:tab pos="174625" algn="l"/>
                <a:tab pos="533400" algn="l"/>
              </a:tabLst>
            </a:pPr>
            <a:r>
              <a:rPr lang="zh-CN" altLang="en-US" sz="1050" dirty="0">
                <a:latin typeface="+mn-ea"/>
                <a:sym typeface="+mn-ea"/>
              </a:rPr>
              <a:t>国产化适配，随着党政企加快推进国产化进程，应用系统需尽快完成国产化环境的适配，避免部署、使用过程中，出现兼容性问题。</a:t>
            </a:r>
            <a:endParaRPr lang="zh-CN" altLang="en-US" sz="1050" dirty="0">
              <a:latin typeface="+mn-ea"/>
            </a:endParaRPr>
          </a:p>
          <a:p>
            <a:pPr marL="849630" lvl="1" indent="-228600" algn="l" defTabSz="179705">
              <a:lnSpc>
                <a:spcPct val="150000"/>
              </a:lnSpc>
              <a:spcBef>
                <a:spcPct val="20000"/>
              </a:spcBef>
              <a:buClrTx/>
              <a:buSzTx/>
              <a:buFont typeface="+mj-lt"/>
              <a:buAutoNum type="alphaLcParenR"/>
              <a:tabLst>
                <a:tab pos="174625" algn="l"/>
                <a:tab pos="533400" algn="l"/>
              </a:tabLst>
            </a:pPr>
            <a:r>
              <a:rPr lang="zh-CN" altLang="en-US" sz="1050" dirty="0">
                <a:latin typeface="+mn-ea"/>
                <a:sym typeface="+mn-ea"/>
              </a:rPr>
              <a:t>密码设备统一调度管理，多服务使用密码设备场景下，达到密码设备性能的最佳</a:t>
            </a:r>
            <a:endParaRPr lang="zh-CN" altLang="en-US" sz="1050" dirty="0">
              <a:latin typeface="+mn-ea"/>
            </a:endParaRPr>
          </a:p>
          <a:p>
            <a:pPr marL="849630" lvl="1" indent="-228600" algn="l" defTabSz="179705">
              <a:lnSpc>
                <a:spcPct val="150000"/>
              </a:lnSpc>
              <a:spcBef>
                <a:spcPct val="20000"/>
              </a:spcBef>
              <a:buClrTx/>
              <a:buSzTx/>
              <a:buFont typeface="+mj-lt"/>
              <a:buAutoNum type="alphaLcParenR"/>
              <a:tabLst>
                <a:tab pos="174625" algn="l"/>
                <a:tab pos="533400" algn="l"/>
              </a:tabLst>
            </a:pPr>
            <a:r>
              <a:rPr lang="zh-CN" altLang="en-US" sz="1050" dirty="0">
                <a:latin typeface="+mn-ea"/>
                <a:sym typeface="+mn-ea"/>
              </a:rPr>
              <a:t>更多密码设备的适配，缩小系统使用的局限性</a:t>
            </a:r>
            <a:endParaRPr lang="zh-CN" altLang="en-US" sz="1050" dirty="0">
              <a:latin typeface="+mn-ea"/>
            </a:endParaRPr>
          </a:p>
          <a:p>
            <a:pPr marL="849630" lvl="1" indent="-228600" algn="l" defTabSz="179705">
              <a:lnSpc>
                <a:spcPct val="150000"/>
              </a:lnSpc>
              <a:spcBef>
                <a:spcPct val="20000"/>
              </a:spcBef>
              <a:buClrTx/>
              <a:buSzTx/>
              <a:buFont typeface="+mj-lt"/>
              <a:buAutoNum type="alphaLcParenR"/>
              <a:tabLst>
                <a:tab pos="174625" algn="l"/>
                <a:tab pos="533400" algn="l"/>
              </a:tabLst>
            </a:pPr>
            <a:r>
              <a:rPr lang="zh-CN" altLang="en-US" sz="1050" dirty="0">
                <a:latin typeface="+mn-ea"/>
                <a:sym typeface="+mn-ea"/>
              </a:rPr>
              <a:t>为密钥托管系统添加密码服务</a:t>
            </a:r>
            <a:endParaRPr lang="zh-CN" altLang="en-US" sz="1050" dirty="0">
              <a:latin typeface="+mn-ea"/>
            </a:endParaRPr>
          </a:p>
          <a:p>
            <a:pPr marL="849630" lvl="1" indent="-228600" algn="l" defTabSz="179705">
              <a:lnSpc>
                <a:spcPct val="150000"/>
              </a:lnSpc>
              <a:spcBef>
                <a:spcPct val="20000"/>
              </a:spcBef>
              <a:buClrTx/>
              <a:buSzTx/>
              <a:buFont typeface="+mj-lt"/>
              <a:buAutoNum type="arabicPeriod" startAt="2"/>
              <a:tabLst>
                <a:tab pos="174625" algn="l"/>
                <a:tab pos="533400" algn="l"/>
              </a:tabLst>
            </a:pPr>
            <a:r>
              <a:rPr lang="zh-CN" altLang="en-US" sz="1050" b="1" dirty="0">
                <a:latin typeface="+mn-ea"/>
              </a:rPr>
              <a:t>其他密码产品规划</a:t>
            </a:r>
            <a:endParaRPr lang="zh-CN" altLang="en-US" sz="1050" b="1" dirty="0">
              <a:latin typeface="+mn-ea"/>
            </a:endParaRPr>
          </a:p>
          <a:p>
            <a:pPr marL="849630" lvl="1" indent="-228600" algn="l" defTabSz="179705">
              <a:lnSpc>
                <a:spcPct val="150000"/>
              </a:lnSpc>
              <a:spcBef>
                <a:spcPct val="20000"/>
              </a:spcBef>
              <a:buClrTx/>
              <a:buSzTx/>
              <a:buFont typeface="+mj-lt"/>
              <a:buAutoNum type="alphaLcParenR"/>
              <a:tabLst>
                <a:tab pos="174625" algn="l"/>
                <a:tab pos="533400" algn="l"/>
              </a:tabLst>
            </a:pPr>
            <a:r>
              <a:rPr lang="en-US" altLang="zh-CN" sz="1050" dirty="0">
                <a:latin typeface="+mn-ea"/>
              </a:rPr>
              <a:t>SM9</a:t>
            </a:r>
            <a:r>
              <a:rPr lang="zh-CN" altLang="en-US" sz="1050" dirty="0">
                <a:latin typeface="+mn-ea"/>
              </a:rPr>
              <a:t>标识管理</a:t>
            </a:r>
            <a:r>
              <a:rPr lang="zh-CN" altLang="en-US" sz="1050" dirty="0">
                <a:latin typeface="+mn-ea"/>
              </a:rPr>
              <a:t>系统</a:t>
            </a:r>
            <a:endParaRPr lang="zh-CN" altLang="en-US" sz="1050" dirty="0">
              <a:latin typeface="+mn-ea"/>
            </a:endParaRPr>
          </a:p>
          <a:p>
            <a:pPr marL="849630" lvl="1" indent="-228600" algn="l" defTabSz="179705">
              <a:lnSpc>
                <a:spcPct val="150000"/>
              </a:lnSpc>
              <a:spcBef>
                <a:spcPct val="20000"/>
              </a:spcBef>
              <a:buClrTx/>
              <a:buSzTx/>
              <a:buFont typeface="+mj-lt"/>
              <a:buAutoNum type="alphaLcParenR"/>
              <a:tabLst>
                <a:tab pos="174625" algn="l"/>
                <a:tab pos="533400" algn="l"/>
              </a:tabLst>
            </a:pPr>
            <a:r>
              <a:rPr lang="zh-CN" altLang="en-US" sz="1050" dirty="0">
                <a:latin typeface="+mn-ea"/>
              </a:rPr>
              <a:t>签名验签服务</a:t>
            </a:r>
            <a:r>
              <a:rPr lang="zh-CN" altLang="en-US" sz="1050" dirty="0">
                <a:latin typeface="+mn-ea"/>
              </a:rPr>
              <a:t>系统</a:t>
            </a:r>
            <a:endParaRPr lang="zh-CN" altLang="en-US" sz="1050" dirty="0">
              <a:latin typeface="+mn-ea"/>
            </a:endParaRPr>
          </a:p>
          <a:p>
            <a:pPr marL="621030" lvl="1" indent="0" algn="l" defTabSz="179705">
              <a:lnSpc>
                <a:spcPct val="150000"/>
              </a:lnSpc>
              <a:spcBef>
                <a:spcPct val="20000"/>
              </a:spcBef>
              <a:buClrTx/>
              <a:buSzTx/>
              <a:buFont typeface="+mj-lt"/>
              <a:buNone/>
              <a:tabLst>
                <a:tab pos="174625" algn="l"/>
                <a:tab pos="533400" algn="l"/>
              </a:tabLst>
            </a:pPr>
            <a:endParaRPr lang="zh-CN" altLang="en-US" sz="1050" dirty="0">
              <a:latin typeface="+mn-ea"/>
            </a:endParaRPr>
          </a:p>
        </p:txBody>
      </p:sp>
    </p:spTree>
  </p:cSld>
  <p:clrMapOvr>
    <a:masterClrMapping/>
  </p:clrMapOvr>
  <p:transition spd="slow">
    <p:push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产品发展规划</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44205" y="840130"/>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2" name="文本框 1"/>
          <p:cNvSpPr txBox="1"/>
          <p:nvPr/>
        </p:nvSpPr>
        <p:spPr>
          <a:xfrm>
            <a:off x="394335" y="985520"/>
            <a:ext cx="6632575" cy="2949575"/>
          </a:xfrm>
          <a:prstGeom prst="rect">
            <a:avLst/>
          </a:prstGeom>
          <a:noFill/>
        </p:spPr>
        <p:txBody>
          <a:bodyPr wrap="square" rtlCol="0">
            <a:spAutoFit/>
          </a:bodyPr>
          <a:p>
            <a:pPr marL="621030" lvl="1" indent="0" algn="l" defTabSz="179705">
              <a:lnSpc>
                <a:spcPct val="150000"/>
              </a:lnSpc>
              <a:spcBef>
                <a:spcPct val="20000"/>
              </a:spcBef>
              <a:buClrTx/>
              <a:buSzTx/>
              <a:buFont typeface="+mj-lt"/>
              <a:buNone/>
              <a:tabLst>
                <a:tab pos="174625" algn="l"/>
                <a:tab pos="533400" algn="l"/>
              </a:tabLst>
            </a:pPr>
            <a:r>
              <a:rPr lang="en-US" altLang="zh-CN" sz="1050" dirty="0">
                <a:latin typeface="+mn-ea"/>
              </a:rPr>
              <a:t>       c)   </a:t>
            </a:r>
            <a:r>
              <a:rPr lang="zh-CN" altLang="en-US" sz="1050" dirty="0">
                <a:latin typeface="+mn-ea"/>
              </a:rPr>
              <a:t>时间戳服务</a:t>
            </a:r>
            <a:r>
              <a:rPr lang="zh-CN" altLang="en-US" sz="1050" dirty="0">
                <a:latin typeface="+mn-ea"/>
              </a:rPr>
              <a:t>系统</a:t>
            </a:r>
            <a:endParaRPr lang="zh-CN" altLang="en-US" sz="1050" dirty="0">
              <a:latin typeface="+mn-ea"/>
            </a:endParaRPr>
          </a:p>
          <a:p>
            <a:pPr marL="621030" lvl="1" indent="0" algn="l" defTabSz="179705">
              <a:lnSpc>
                <a:spcPct val="150000"/>
              </a:lnSpc>
              <a:spcBef>
                <a:spcPct val="20000"/>
              </a:spcBef>
              <a:buClrTx/>
              <a:buSzTx/>
              <a:buFont typeface="+mj-lt"/>
              <a:buNone/>
              <a:tabLst>
                <a:tab pos="174625" algn="l"/>
                <a:tab pos="533400" algn="l"/>
              </a:tabLst>
            </a:pPr>
            <a:r>
              <a:rPr lang="zh-CN" altLang="en-US" sz="1050" dirty="0">
                <a:latin typeface="+mn-ea"/>
              </a:rPr>
              <a:t> </a:t>
            </a:r>
            <a:r>
              <a:rPr lang="en-US" altLang="zh-CN" sz="1050" dirty="0">
                <a:latin typeface="+mn-ea"/>
              </a:rPr>
              <a:t>      d)   </a:t>
            </a:r>
            <a:r>
              <a:rPr lang="zh-CN" altLang="en-US" sz="1050" dirty="0">
                <a:latin typeface="+mn-ea"/>
              </a:rPr>
              <a:t>客户端组件，例如：</a:t>
            </a:r>
            <a:r>
              <a:rPr lang="en-US" altLang="zh-CN" sz="1050" dirty="0">
                <a:latin typeface="+mn-ea"/>
              </a:rPr>
              <a:t>SDK</a:t>
            </a:r>
            <a:r>
              <a:rPr lang="zh-CN" altLang="en-US" sz="1050" dirty="0">
                <a:latin typeface="+mn-ea"/>
              </a:rPr>
              <a:t>包，</a:t>
            </a:r>
            <a:r>
              <a:rPr lang="en-US" altLang="zh-CN" sz="1050" dirty="0">
                <a:latin typeface="+mn-ea"/>
              </a:rPr>
              <a:t>JS</a:t>
            </a:r>
            <a:r>
              <a:rPr lang="zh-CN" altLang="en-US" sz="1050" dirty="0">
                <a:latin typeface="+mn-ea"/>
              </a:rPr>
              <a:t>版的库，</a:t>
            </a:r>
            <a:r>
              <a:rPr lang="en-US" altLang="zh-CN" sz="1050" dirty="0">
                <a:latin typeface="+mn-ea"/>
              </a:rPr>
              <a:t>C</a:t>
            </a:r>
            <a:r>
              <a:rPr lang="zh-CN" altLang="en-US" sz="1050" dirty="0">
                <a:latin typeface="+mn-ea"/>
              </a:rPr>
              <a:t>版的</a:t>
            </a:r>
            <a:r>
              <a:rPr lang="zh-CN" altLang="en-US" sz="1050" dirty="0">
                <a:latin typeface="+mn-ea"/>
              </a:rPr>
              <a:t>库</a:t>
            </a:r>
            <a:endParaRPr lang="zh-CN" altLang="en-US" sz="1050" dirty="0">
              <a:latin typeface="+mn-ea"/>
            </a:endParaRPr>
          </a:p>
          <a:p>
            <a:pPr marL="621030" lvl="1" indent="0" algn="l" defTabSz="179705">
              <a:lnSpc>
                <a:spcPct val="150000"/>
              </a:lnSpc>
              <a:spcBef>
                <a:spcPct val="20000"/>
              </a:spcBef>
              <a:buClrTx/>
              <a:buSzTx/>
              <a:buFont typeface="+mj-lt"/>
              <a:buNone/>
              <a:tabLst>
                <a:tab pos="174625" algn="l"/>
                <a:tab pos="533400" algn="l"/>
              </a:tabLst>
            </a:pPr>
            <a:r>
              <a:rPr lang="zh-CN" altLang="en-US" sz="1050" dirty="0">
                <a:latin typeface="+mn-ea"/>
              </a:rPr>
              <a:t> </a:t>
            </a:r>
            <a:r>
              <a:rPr lang="en-US" altLang="zh-CN" sz="1050" dirty="0">
                <a:latin typeface="+mn-ea"/>
              </a:rPr>
              <a:t>      e)   </a:t>
            </a:r>
            <a:r>
              <a:rPr lang="zh-CN" altLang="en-US" sz="1050" dirty="0">
                <a:latin typeface="+mn-ea"/>
              </a:rPr>
              <a:t>其他服务的集成，</a:t>
            </a:r>
            <a:r>
              <a:rPr lang="zh-CN" altLang="en-US" sz="1050" dirty="0">
                <a:latin typeface="+mn-ea"/>
              </a:rPr>
              <a:t>例如：认证网关、SSL网关、CA、KMC、签名验签服务器、时间戳服务器、电子签章、协同签名、SM9标识管理系统、商密等服务</a:t>
            </a:r>
            <a:endParaRPr lang="zh-CN" altLang="en-US" sz="1050" dirty="0">
              <a:latin typeface="+mn-ea"/>
            </a:endParaRPr>
          </a:p>
          <a:p>
            <a:pPr marL="621030" lvl="1" indent="0" algn="l" defTabSz="179705">
              <a:lnSpc>
                <a:spcPct val="150000"/>
              </a:lnSpc>
              <a:spcBef>
                <a:spcPct val="20000"/>
              </a:spcBef>
              <a:buClrTx/>
              <a:buSzTx/>
              <a:buFont typeface="+mj-lt"/>
              <a:buNone/>
              <a:tabLst>
                <a:tab pos="174625" algn="l"/>
                <a:tab pos="533400" algn="l"/>
              </a:tabLst>
            </a:pPr>
            <a:r>
              <a:rPr lang="en-US" altLang="zh-CN" sz="1050" b="1" dirty="0">
                <a:latin typeface="+mn-ea"/>
              </a:rPr>
              <a:t>3.   </a:t>
            </a:r>
            <a:r>
              <a:rPr lang="zh-CN" altLang="en-US" sz="1050" b="1" dirty="0">
                <a:latin typeface="+mn-ea"/>
              </a:rPr>
              <a:t>团队规划</a:t>
            </a:r>
            <a:endParaRPr lang="zh-CN" altLang="en-US" sz="1050" b="1" dirty="0">
              <a:latin typeface="+mn-ea"/>
            </a:endParaRPr>
          </a:p>
          <a:p>
            <a:pPr marL="621030" lvl="1" indent="0" algn="l" defTabSz="179705">
              <a:lnSpc>
                <a:spcPct val="150000"/>
              </a:lnSpc>
              <a:spcBef>
                <a:spcPct val="20000"/>
              </a:spcBef>
              <a:buClrTx/>
              <a:buSzTx/>
              <a:buFont typeface="+mj-lt"/>
              <a:buNone/>
              <a:tabLst>
                <a:tab pos="174625" algn="l"/>
                <a:tab pos="533400" algn="l"/>
              </a:tabLst>
            </a:pPr>
            <a:r>
              <a:rPr lang="zh-CN" altLang="en-US" sz="1050" b="1" dirty="0">
                <a:latin typeface="+mn-ea"/>
              </a:rPr>
              <a:t> </a:t>
            </a:r>
            <a:r>
              <a:rPr lang="en-US" altLang="zh-CN" sz="1050" b="1" dirty="0">
                <a:latin typeface="+mn-ea"/>
              </a:rPr>
              <a:t>     </a:t>
            </a:r>
            <a:r>
              <a:rPr lang="zh-CN" altLang="en-US" sz="1050" dirty="0">
                <a:latin typeface="+mn-ea"/>
              </a:rPr>
              <a:t>由于后续需要开发密码产品较多，并且密码相关产品的开发门槛较高，一般未接触过的开发人员需半年时间方可熟练掌握相关业务及技能，需扩充较多的人员，并储备</a:t>
            </a:r>
            <a:r>
              <a:rPr lang="en-US" altLang="zh-CN" sz="1050" dirty="0">
                <a:latin typeface="+mn-ea"/>
              </a:rPr>
              <a:t>1</a:t>
            </a:r>
            <a:r>
              <a:rPr lang="zh-CN" altLang="en-US" sz="1050" dirty="0">
                <a:latin typeface="+mn-ea"/>
              </a:rPr>
              <a:t>至</a:t>
            </a:r>
            <a:r>
              <a:rPr lang="en-US" altLang="zh-CN" sz="1050" dirty="0">
                <a:latin typeface="+mn-ea"/>
              </a:rPr>
              <a:t>2</a:t>
            </a:r>
            <a:r>
              <a:rPr lang="zh-CN" altLang="en-US" sz="1050" dirty="0">
                <a:latin typeface="+mn-ea"/>
              </a:rPr>
              <a:t>名。以免离职带来的被动。</a:t>
            </a:r>
            <a:endParaRPr lang="zh-CN" altLang="en-US" sz="1050" b="1" dirty="0">
              <a:latin typeface="+mn-ea"/>
            </a:endParaRPr>
          </a:p>
          <a:p>
            <a:pPr marL="621030" lvl="1" indent="0" algn="l" defTabSz="179705">
              <a:lnSpc>
                <a:spcPct val="150000"/>
              </a:lnSpc>
              <a:spcBef>
                <a:spcPct val="20000"/>
              </a:spcBef>
              <a:buClrTx/>
              <a:buSzTx/>
              <a:buFont typeface="+mj-lt"/>
              <a:buNone/>
              <a:tabLst>
                <a:tab pos="174625" algn="l"/>
                <a:tab pos="533400" algn="l"/>
              </a:tabLst>
            </a:pPr>
            <a:r>
              <a:rPr lang="zh-CN" altLang="en-US" sz="1050" b="1" dirty="0">
                <a:latin typeface="+mn-ea"/>
              </a:rPr>
              <a:t> </a:t>
            </a:r>
            <a:r>
              <a:rPr lang="en-US" altLang="zh-CN" sz="1050" b="1" dirty="0">
                <a:latin typeface="+mn-ea"/>
              </a:rPr>
              <a:t> </a:t>
            </a:r>
            <a:r>
              <a:rPr lang="en-US" altLang="zh-CN" sz="1050" dirty="0">
                <a:latin typeface="+mn-ea"/>
              </a:rPr>
              <a:t>    a)   </a:t>
            </a:r>
            <a:r>
              <a:rPr lang="zh-CN" altLang="en-US" sz="1050" dirty="0">
                <a:latin typeface="+mn-ea"/>
              </a:rPr>
              <a:t>根据密码相关产品启动的时间，提前</a:t>
            </a:r>
            <a:r>
              <a:rPr lang="en-US" altLang="zh-CN" sz="1050" dirty="0">
                <a:latin typeface="+mn-ea"/>
              </a:rPr>
              <a:t>3</a:t>
            </a:r>
            <a:r>
              <a:rPr lang="zh-CN" altLang="en-US" sz="1050" dirty="0">
                <a:latin typeface="+mn-ea"/>
              </a:rPr>
              <a:t>个月招聘进行基础知识培训。以老带新的方式，参与到项目的定制开发或产品的</a:t>
            </a:r>
            <a:r>
              <a:rPr lang="en-US" altLang="zh-CN" sz="1050" dirty="0">
                <a:latin typeface="+mn-ea"/>
              </a:rPr>
              <a:t>bug</a:t>
            </a:r>
            <a:r>
              <a:rPr lang="zh-CN" altLang="en-US" sz="1050" dirty="0">
                <a:latin typeface="+mn-ea"/>
              </a:rPr>
              <a:t>修复。熟悉密码相关知识及编码能力。</a:t>
            </a:r>
            <a:endParaRPr lang="zh-CN" altLang="en-US" sz="1050" dirty="0">
              <a:latin typeface="+mn-ea"/>
            </a:endParaRPr>
          </a:p>
          <a:p>
            <a:pPr marL="621030" lvl="1" indent="0" algn="l" defTabSz="179705">
              <a:lnSpc>
                <a:spcPct val="150000"/>
              </a:lnSpc>
              <a:spcBef>
                <a:spcPct val="20000"/>
              </a:spcBef>
              <a:buClrTx/>
              <a:buSzTx/>
              <a:buFont typeface="+mj-lt"/>
              <a:buNone/>
              <a:tabLst>
                <a:tab pos="174625" algn="l"/>
                <a:tab pos="533400" algn="l"/>
              </a:tabLst>
            </a:pPr>
            <a:r>
              <a:rPr lang="en-US" altLang="zh-CN" sz="1050" dirty="0">
                <a:latin typeface="+mn-ea"/>
              </a:rPr>
              <a:t>      b)   </a:t>
            </a:r>
            <a:r>
              <a:rPr lang="zh-CN" altLang="en-US" sz="1050" dirty="0">
                <a:latin typeface="+mn-ea"/>
              </a:rPr>
              <a:t>不定期将算法、</a:t>
            </a:r>
            <a:r>
              <a:rPr lang="en-US" altLang="zh-CN" sz="1050" dirty="0">
                <a:latin typeface="+mn-ea"/>
              </a:rPr>
              <a:t>PKI</a:t>
            </a:r>
            <a:r>
              <a:rPr lang="zh-CN" altLang="en-US" sz="1050" dirty="0">
                <a:latin typeface="+mn-ea"/>
              </a:rPr>
              <a:t>体系等知识进行培训，西安研发中心全体人员皆可参与，实现技术共享。</a:t>
            </a:r>
            <a:endParaRPr lang="zh-CN" altLang="en-US" sz="1050" dirty="0">
              <a:latin typeface="+mn-ea"/>
            </a:endParaRPr>
          </a:p>
        </p:txBody>
      </p:sp>
    </p:spTree>
  </p:cSld>
  <p:clrMapOvr>
    <a:masterClrMapping/>
  </p:clrMapOvr>
  <p:transition spd="slow">
    <p:push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0"/>
          <p:cNvSpPr txBox="1"/>
          <p:nvPr/>
        </p:nvSpPr>
        <p:spPr>
          <a:xfrm>
            <a:off x="2471522" y="1700975"/>
            <a:ext cx="1877438"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rPr>
              <a:t>谢谢！</a:t>
            </a:r>
            <a:endParaRPr kumimoji="0" lang="en-US" altLang="zh-CN"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endParaRPr>
          </a:p>
        </p:txBody>
      </p:sp>
      <p:grpSp>
        <p:nvGrpSpPr>
          <p:cNvPr id="21" name="组合 20"/>
          <p:cNvGrpSpPr/>
          <p:nvPr/>
        </p:nvGrpSpPr>
        <p:grpSpPr>
          <a:xfrm>
            <a:off x="2135800" y="3207225"/>
            <a:ext cx="4860000" cy="45719"/>
            <a:chOff x="1239791" y="3373704"/>
            <a:chExt cx="5327375" cy="56535"/>
          </a:xfrm>
        </p:grpSpPr>
        <p:sp>
          <p:nvSpPr>
            <p:cNvPr id="22" name="矩形 2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3" name="矩形 2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4" name="矩形 2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9" name="文本框 8"/>
          <p:cNvSpPr txBox="1"/>
          <p:nvPr/>
        </p:nvSpPr>
        <p:spPr>
          <a:xfrm>
            <a:off x="2019719" y="3212751"/>
            <a:ext cx="5104562" cy="96128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rPr>
              <a:t>北京时代亿信科技股份有限公司</a:t>
            </a:r>
            <a:endParaRPr kumimoji="0" lang="en-US" altLang="zh-CN" sz="20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rPr>
              <a:t>股票代码：</a:t>
            </a:r>
            <a:r>
              <a:rPr kumimoji="0" lang="en-US" altLang="zh-CN" sz="20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rPr>
              <a:t>834139</a:t>
            </a:r>
            <a:endParaRPr kumimoji="0" lang="en-US" altLang="zh-CN" sz="20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pitchFamily="34" charset="0"/>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65340" y="1314568"/>
            <a:ext cx="1542256" cy="15422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
        <p:cNvGrpSpPr/>
        <p:nvPr/>
      </p:nvGrpSpPr>
      <p:grpSpPr>
        <a:xfrm>
          <a:off x="0" y="0"/>
          <a:ext cx="0" cy="0"/>
          <a:chOff x="0" y="0"/>
          <a:chExt cx="0" cy="0"/>
        </a:xfrm>
      </p:grpSpPr>
      <p:sp>
        <p:nvSpPr>
          <p:cNvPr id="11" name="椭圆 10"/>
          <p:cNvSpPr/>
          <p:nvPr/>
        </p:nvSpPr>
        <p:spPr>
          <a:xfrm>
            <a:off x="2644775" y="823913"/>
            <a:ext cx="3854450" cy="3854450"/>
          </a:xfrm>
          <a:prstGeom prst="ellipse">
            <a:avLst/>
          </a:prstGeom>
          <a:solidFill>
            <a:srgbClr val="C5172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文本框 14"/>
          <p:cNvSpPr txBox="1">
            <a:spLocks noChangeArrowheads="1"/>
          </p:cNvSpPr>
          <p:nvPr/>
        </p:nvSpPr>
        <p:spPr bwMode="auto">
          <a:xfrm>
            <a:off x="3914852" y="2814936"/>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fontAlgn="base">
              <a:spcBef>
                <a:spcPct val="0"/>
              </a:spcBef>
              <a:spcAft>
                <a:spcPct val="0"/>
              </a:spcAft>
            </a:pPr>
            <a:r>
              <a:rPr lang="zh-CN" altLang="en-US"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sym typeface="+mn-ea"/>
              </a:rPr>
              <a:t>团队介绍</a:t>
            </a:r>
            <a:endParaRPr lang="zh-CN" alt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sym typeface="+mn-ea"/>
            </a:endParaRPr>
          </a:p>
        </p:txBody>
      </p:sp>
      <p:cxnSp>
        <p:nvCxnSpPr>
          <p:cNvPr id="13" name="直接连接符 12"/>
          <p:cNvCxnSpPr/>
          <p:nvPr/>
        </p:nvCxnSpPr>
        <p:spPr>
          <a:xfrm>
            <a:off x="3814763" y="3275013"/>
            <a:ext cx="1673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914775" y="1409700"/>
            <a:ext cx="1300480" cy="1566545"/>
          </a:xfrm>
          <a:prstGeom prst="rect">
            <a:avLst/>
          </a:prstGeom>
        </p:spPr>
        <p:txBody>
          <a:bodyPr wrap="none">
            <a:spAutoFit/>
          </a:bodyPr>
          <a:lstStyle/>
          <a:p>
            <a:pPr>
              <a:defRPr/>
            </a:pPr>
            <a:r>
              <a:rPr lang="en-US" altLang="zh-CN" sz="9600">
                <a:solidFill>
                  <a:prstClr val="white"/>
                </a:solidFill>
                <a:effectLst>
                  <a:outerShdw blurRad="50800" dist="38100" dir="5400000" algn="t" rotWithShape="0">
                    <a:prstClr val="black">
                      <a:alpha val="40000"/>
                    </a:prstClr>
                  </a:outerShdw>
                </a:effectLst>
                <a:latin typeface="Impact" panose="020B0806030902050204" pitchFamily="34" charset="0"/>
                <a:ea typeface="方正兰亭黑_GBK"/>
              </a:rPr>
              <a:t>01</a:t>
            </a:r>
            <a:endParaRPr lang="zh-CN" altLang="en-US" sz="5400"/>
          </a:p>
        </p:txBody>
      </p:sp>
      <p:sp>
        <p:nvSpPr>
          <p:cNvPr id="2" name="椭圆 1"/>
          <p:cNvSpPr/>
          <p:nvPr/>
        </p:nvSpPr>
        <p:spPr>
          <a:xfrm>
            <a:off x="5579598" y="891491"/>
            <a:ext cx="1036418" cy="1036418"/>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880067" y="3950384"/>
            <a:ext cx="421591" cy="421591"/>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团队介绍</a:t>
            </a:r>
            <a:endParaRPr lang="zh-CN" altLang="en-US" sz="2400" b="1" kern="0" dirty="0">
              <a:sym typeface="Arial" panose="020B0604020202020204" pitchFamily="34" charset="0"/>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50555" y="845845"/>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r>
              <a:rPr lang="zh-CN" altLang="en-US" sz="1400" b="1" dirty="0"/>
              <a:t>团队成员</a:t>
            </a:r>
            <a:endParaRPr lang="zh-CN" altLang="en-US" sz="1400" b="1" dirty="0"/>
          </a:p>
          <a:p>
            <a:pPr marL="0" indent="0">
              <a:lnSpc>
                <a:spcPct val="150000"/>
              </a:lnSpc>
              <a:buNone/>
            </a:pPr>
            <a:r>
              <a:rPr lang="en-US" altLang="zh-CN" sz="1400" b="1" dirty="0"/>
              <a:t>	</a:t>
            </a:r>
            <a:r>
              <a:rPr lang="zh-CN" altLang="en-US" sz="1400" dirty="0"/>
              <a:t>陈嘉诚、张争战、罗文龙、杨鹏博、冯晶</a:t>
            </a:r>
            <a:endParaRPr lang="zh-CN" altLang="en-US" sz="1050" b="1" dirty="0"/>
          </a:p>
          <a:p>
            <a:pPr>
              <a:lnSpc>
                <a:spcPct val="150000"/>
              </a:lnSpc>
            </a:pPr>
            <a:r>
              <a:rPr lang="zh-CN" altLang="en-US" sz="1400" b="1" dirty="0"/>
              <a:t>组长</a:t>
            </a:r>
            <a:endParaRPr lang="zh-CN" altLang="en-US" sz="1400" b="1" dirty="0"/>
          </a:p>
          <a:p>
            <a:pPr marL="0" indent="0">
              <a:lnSpc>
                <a:spcPct val="150000"/>
              </a:lnSpc>
              <a:buNone/>
            </a:pPr>
            <a:r>
              <a:rPr lang="en-US" altLang="zh-CN" sz="1400" b="1" dirty="0"/>
              <a:t>	</a:t>
            </a:r>
            <a:r>
              <a:rPr lang="zh-CN" altLang="en-US" sz="1400" dirty="0"/>
              <a:t>张争战</a:t>
            </a:r>
            <a:endParaRPr lang="zh-CN" altLang="en-US" sz="1400" dirty="0"/>
          </a:p>
          <a:p>
            <a:pPr marL="0" indent="0">
              <a:lnSpc>
                <a:spcPct val="150000"/>
              </a:lnSpc>
              <a:buNone/>
            </a:pPr>
            <a:r>
              <a:rPr lang="zh-CN" altLang="en-US" sz="1400" b="1" dirty="0"/>
              <a:t>迭代</a:t>
            </a:r>
            <a:r>
              <a:rPr lang="en-US" altLang="zh-CN" sz="1400" b="1" dirty="0"/>
              <a:t>NO.1</a:t>
            </a:r>
            <a:r>
              <a:rPr lang="zh-CN" altLang="en-US" sz="1400" b="1" dirty="0"/>
              <a:t>：</a:t>
            </a:r>
            <a:endParaRPr lang="zh-CN" altLang="en-US" sz="1400" b="1" dirty="0"/>
          </a:p>
          <a:p>
            <a:pPr marL="0" indent="0">
              <a:lnSpc>
                <a:spcPct val="150000"/>
              </a:lnSpc>
              <a:buNone/>
            </a:pPr>
            <a:r>
              <a:rPr lang="en-US" altLang="zh-CN" sz="1400" dirty="0"/>
              <a:t>       </a:t>
            </a:r>
            <a:r>
              <a:rPr lang="zh-CN" altLang="en-US" sz="1400" dirty="0"/>
              <a:t>系统主要功能分为两部分，分别为管理系统、密码服务。</a:t>
            </a:r>
            <a:r>
              <a:rPr lang="zh-CN" altLang="en-US" sz="1400" dirty="0">
                <a:sym typeface="+mn-ea"/>
              </a:rPr>
              <a:t>管理系统已完成的功能模块包含：</a:t>
            </a:r>
            <a:r>
              <a:rPr lang="zh-CN" altLang="en-US" sz="1400" dirty="0"/>
              <a:t>权限管理、审计管理、系统配置、密钥管理、密码设备管理、业务系统注册管理、服务注册管理、监控统计。</a:t>
            </a:r>
            <a:endParaRPr lang="zh-CN" altLang="en-US" sz="1400" dirty="0"/>
          </a:p>
          <a:p>
            <a:pPr marL="0" indent="0">
              <a:lnSpc>
                <a:spcPct val="150000"/>
              </a:lnSpc>
              <a:buNone/>
            </a:pPr>
            <a:r>
              <a:rPr lang="en-US" altLang="zh-CN" sz="1400" dirty="0"/>
              <a:t>       </a:t>
            </a:r>
            <a:r>
              <a:rPr lang="zh-CN" altLang="en-US" sz="1400" dirty="0"/>
              <a:t>密码服务完成了密钥服务、加解密服务、摘要服务、签名验签服务</a:t>
            </a:r>
            <a:endParaRPr lang="zh-CN" altLang="en-US" sz="1400" b="1" dirty="0"/>
          </a:p>
          <a:p>
            <a:pPr marL="0" indent="0">
              <a:lnSpc>
                <a:spcPct val="150000"/>
              </a:lnSpc>
              <a:buNone/>
            </a:pPr>
            <a:r>
              <a:rPr lang="en-US" altLang="zh-CN" sz="1400" dirty="0"/>
              <a:t>                 1).</a:t>
            </a:r>
            <a:r>
              <a:rPr lang="zh-CN" altLang="en-US" sz="1400" dirty="0"/>
              <a:t>陈嘉诚、与冯晶负责前端开发</a:t>
            </a:r>
            <a:endParaRPr lang="zh-CN" altLang="en-US" sz="1400" dirty="0"/>
          </a:p>
          <a:p>
            <a:pPr marL="0" indent="0">
              <a:lnSpc>
                <a:spcPct val="150000"/>
              </a:lnSpc>
              <a:buNone/>
            </a:pPr>
            <a:r>
              <a:rPr lang="zh-CN" altLang="en-US" sz="1400" dirty="0"/>
              <a:t> </a:t>
            </a:r>
            <a:r>
              <a:rPr lang="en-US" altLang="zh-CN" sz="1400" dirty="0"/>
              <a:t>                2).</a:t>
            </a:r>
            <a:r>
              <a:rPr lang="zh-CN" altLang="en-US" sz="1400" dirty="0"/>
              <a:t>两个实习生负责管理系统功能模块的开发</a:t>
            </a:r>
            <a:endParaRPr lang="zh-CN" altLang="en-US" sz="1400" dirty="0"/>
          </a:p>
          <a:p>
            <a:pPr marL="0" indent="0">
              <a:lnSpc>
                <a:spcPct val="150000"/>
              </a:lnSpc>
              <a:buNone/>
            </a:pPr>
            <a:r>
              <a:rPr lang="zh-CN" altLang="en-US" sz="1400" dirty="0"/>
              <a:t> </a:t>
            </a:r>
            <a:r>
              <a:rPr lang="en-US" altLang="zh-CN" sz="1400" dirty="0"/>
              <a:t>                3).</a:t>
            </a:r>
            <a:r>
              <a:rPr lang="zh-CN" altLang="en-US" sz="1400" dirty="0"/>
              <a:t>张争战负责三未信安密码机的</a:t>
            </a:r>
            <a:r>
              <a:rPr lang="en-US" altLang="zh-CN" sz="1400" dirty="0"/>
              <a:t>java</a:t>
            </a:r>
            <a:r>
              <a:rPr lang="zh-CN" altLang="en-US" sz="1400" dirty="0"/>
              <a:t>适配及密码服务的开发</a:t>
            </a:r>
            <a:endParaRPr lang="zh-CN" altLang="en-US" sz="1400" dirty="0"/>
          </a:p>
          <a:p>
            <a:pPr>
              <a:lnSpc>
                <a:spcPct val="150000"/>
              </a:lnSpc>
            </a:pPr>
            <a:endParaRPr lang="zh-CN" altLang="en-US" sz="1000" dirty="0"/>
          </a:p>
        </p:txBody>
      </p:sp>
    </p:spTree>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团队介绍</a:t>
            </a:r>
            <a:endParaRPr lang="zh-CN" altLang="en-US" sz="2400" b="1" kern="0" dirty="0">
              <a:sym typeface="Arial" panose="020B0604020202020204" pitchFamily="34" charset="0"/>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50555" y="845845"/>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indent="0">
              <a:lnSpc>
                <a:spcPct val="150000"/>
              </a:lnSpc>
              <a:buNone/>
            </a:pPr>
            <a:r>
              <a:rPr lang="zh-CN" altLang="en-US" sz="1400" b="1" dirty="0"/>
              <a:t>迭代</a:t>
            </a:r>
            <a:r>
              <a:rPr lang="en-US" altLang="zh-CN" sz="1400" b="1" dirty="0"/>
              <a:t>NO.2</a:t>
            </a:r>
            <a:r>
              <a:rPr lang="zh-CN" altLang="en-US" sz="1400" dirty="0"/>
              <a:t>：</a:t>
            </a:r>
            <a:endParaRPr lang="zh-CN" altLang="en-US" sz="1400" dirty="0"/>
          </a:p>
          <a:p>
            <a:pPr marL="0" indent="0">
              <a:lnSpc>
                <a:spcPct val="150000"/>
              </a:lnSpc>
              <a:buNone/>
            </a:pPr>
            <a:r>
              <a:rPr lang="en-US" altLang="zh-CN" sz="1400" dirty="0"/>
              <a:t>       </a:t>
            </a:r>
            <a:r>
              <a:rPr lang="zh-CN" altLang="en-US" sz="1400" dirty="0"/>
              <a:t>根据业务系统的实际使用场景及密码机运算性能的瓶颈，本次迭代提供密码服务的</a:t>
            </a:r>
            <a:r>
              <a:rPr lang="en-US" altLang="zh-CN" sz="1400" dirty="0"/>
              <a:t>SDK</a:t>
            </a:r>
            <a:r>
              <a:rPr lang="zh-CN" altLang="en-US" sz="1400" dirty="0"/>
              <a:t>开发，包含密码相关加解密运算、签名验签、摘要的软算法实现。并为了扩展密码服务平台的能力，提供服务网关的基础功能研发。</a:t>
            </a:r>
            <a:endParaRPr lang="zh-CN" altLang="en-US" sz="1400" dirty="0"/>
          </a:p>
          <a:p>
            <a:pPr marL="0" indent="0">
              <a:lnSpc>
                <a:spcPct val="150000"/>
              </a:lnSpc>
              <a:buNone/>
            </a:pPr>
            <a:r>
              <a:rPr lang="en-US" altLang="zh-CN" sz="1400" dirty="0"/>
              <a:t>	1).</a:t>
            </a:r>
            <a:r>
              <a:rPr lang="zh-CN" altLang="en-US" sz="1400" dirty="0"/>
              <a:t>由罗文龙负责密码服务的</a:t>
            </a:r>
            <a:r>
              <a:rPr lang="en-US" altLang="zh-CN" sz="1400" dirty="0"/>
              <a:t>SDK</a:t>
            </a:r>
            <a:r>
              <a:rPr lang="zh-CN" altLang="en-US" sz="1400" dirty="0"/>
              <a:t>及外部接口软算法的开发</a:t>
            </a:r>
            <a:endParaRPr lang="zh-CN" altLang="en-US" sz="1400" dirty="0"/>
          </a:p>
          <a:p>
            <a:pPr marL="0" indent="0">
              <a:lnSpc>
                <a:spcPct val="150000"/>
              </a:lnSpc>
              <a:buNone/>
            </a:pPr>
            <a:r>
              <a:rPr lang="en-US" altLang="zh-CN" sz="1400" dirty="0"/>
              <a:t>	2).</a:t>
            </a:r>
            <a:r>
              <a:rPr lang="zh-CN" altLang="en-US" sz="1400" dirty="0"/>
              <a:t>由杨鹏博负责服务网关的开发。冯晶负责前端开发</a:t>
            </a:r>
            <a:endParaRPr lang="en-US" altLang="zh-CN" sz="1400" dirty="0"/>
          </a:p>
          <a:p>
            <a:pPr>
              <a:lnSpc>
                <a:spcPct val="150000"/>
              </a:lnSpc>
            </a:pPr>
            <a:endParaRPr lang="zh-CN" altLang="en-US" sz="1000" dirty="0"/>
          </a:p>
        </p:txBody>
      </p:sp>
    </p:spTree>
  </p:cSld>
  <p:clrMapOvr>
    <a:masterClrMapping/>
  </p:clrMapOvr>
  <p:transition spd="slow">
    <p:push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椭圆 10"/>
          <p:cNvSpPr/>
          <p:nvPr/>
        </p:nvSpPr>
        <p:spPr>
          <a:xfrm>
            <a:off x="2644775" y="823913"/>
            <a:ext cx="3854450" cy="3854450"/>
          </a:xfrm>
          <a:prstGeom prst="ellipse">
            <a:avLst/>
          </a:prstGeom>
          <a:solidFill>
            <a:srgbClr val="C5172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
        <p:nvSpPr>
          <p:cNvPr id="12" name="文本框 14"/>
          <p:cNvSpPr txBox="1">
            <a:spLocks noChangeArrowheads="1"/>
          </p:cNvSpPr>
          <p:nvPr/>
        </p:nvSpPr>
        <p:spPr bwMode="auto">
          <a:xfrm>
            <a:off x="3914852" y="2814936"/>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fontAlgn="base">
              <a:spcBef>
                <a:spcPct val="0"/>
              </a:spcBef>
              <a:spcAft>
                <a:spcPct val="0"/>
              </a:spcAft>
            </a:pPr>
            <a:r>
              <a:rPr lang="zh-CN" alt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sym typeface="+mn-ea"/>
              </a:rPr>
              <a:t>产品介绍</a:t>
            </a:r>
            <a:endParaRPr lang="zh-CN" alt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sym typeface="+mn-ea"/>
            </a:endParaRPr>
          </a:p>
        </p:txBody>
      </p:sp>
      <p:sp>
        <p:nvSpPr>
          <p:cNvPr id="15" name="矩形 14"/>
          <p:cNvSpPr/>
          <p:nvPr/>
        </p:nvSpPr>
        <p:spPr>
          <a:xfrm>
            <a:off x="3914775" y="1409700"/>
            <a:ext cx="1448435" cy="1568450"/>
          </a:xfrm>
          <a:prstGeom prst="rect">
            <a:avLst/>
          </a:prstGeom>
        </p:spPr>
        <p:txBody>
          <a:bodyPr wrap="none">
            <a:spAutoFit/>
          </a:bodyPr>
          <a:lstStyle/>
          <a:p>
            <a:pPr>
              <a:defRPr/>
            </a:pPr>
            <a:r>
              <a:rPr lang="en-US" altLang="zh-CN" sz="9600">
                <a:solidFill>
                  <a:prstClr val="white"/>
                </a:solidFill>
                <a:effectLst>
                  <a:outerShdw blurRad="50800" dist="38100" dir="5400000" algn="t" rotWithShape="0">
                    <a:prstClr val="black">
                      <a:alpha val="40000"/>
                    </a:prstClr>
                  </a:outerShdw>
                </a:effectLst>
                <a:latin typeface="Impact" panose="020B0806030902050204" pitchFamily="34" charset="0"/>
                <a:ea typeface="方正兰亭黑_GBK"/>
              </a:rPr>
              <a:t>02</a:t>
            </a:r>
            <a:endParaRPr lang="zh-CN" altLang="en-US" sz="5400"/>
          </a:p>
        </p:txBody>
      </p:sp>
      <p:cxnSp>
        <p:nvCxnSpPr>
          <p:cNvPr id="13" name="直接连接符 12"/>
          <p:cNvCxnSpPr/>
          <p:nvPr/>
        </p:nvCxnSpPr>
        <p:spPr>
          <a:xfrm>
            <a:off x="3814763" y="3275013"/>
            <a:ext cx="1673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endParaRPr lang="zh-CN" altLang="en-US" sz="2400" b="1" kern="0" dirty="0">
              <a:sym typeface="Arial" panose="020B0604020202020204" pitchFamily="34" charset="0"/>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50555" y="845845"/>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r>
              <a:rPr lang="zh-CN" altLang="en-US" sz="1400" b="1" dirty="0"/>
              <a:t>产品背景</a:t>
            </a:r>
            <a:endParaRPr lang="zh-CN" altLang="en-US" sz="1400" b="1" dirty="0"/>
          </a:p>
          <a:p>
            <a:pPr marL="0" indent="0">
              <a:lnSpc>
                <a:spcPct val="150000"/>
              </a:lnSpc>
              <a:buNone/>
            </a:pPr>
            <a:r>
              <a:rPr lang="en-US" altLang="zh-CN" sz="1050" dirty="0">
                <a:latin typeface="+mn-ea"/>
                <a:ea typeface="+mn-ea"/>
              </a:rPr>
              <a:t>	</a:t>
            </a:r>
            <a:r>
              <a:rPr lang="zh-CN" altLang="en-US" sz="1050" dirty="0">
                <a:latin typeface="+mn-ea"/>
                <a:ea typeface="+mn-ea"/>
              </a:rPr>
              <a:t>按照2020</a:t>
            </a:r>
            <a:r>
              <a:rPr lang="zh-CN" altLang="en-US" sz="1050" dirty="0"/>
              <a:t>年1月1日实施的《中华人民共和国密码法》及各个部委的文件，明确表示，核心密码、普通密码及商用密码的应用范围，同时如何安全的使用及存储这些密码也成了重中之</a:t>
            </a:r>
            <a:endParaRPr lang="zh-CN" altLang="en-US" sz="1050" dirty="0"/>
          </a:p>
          <a:p>
            <a:pPr lvl="1" algn="l">
              <a:lnSpc>
                <a:spcPct val="150000"/>
              </a:lnSpc>
              <a:buClrTx/>
              <a:buSzTx/>
              <a:buNone/>
            </a:pPr>
            <a:r>
              <a:rPr lang="zh-CN" altLang="en-US" sz="1050" dirty="0"/>
              <a:t>重。我们的密码服务平台则是为了解决密码如何安全的存储及使用而研发的。</a:t>
            </a:r>
            <a:endParaRPr lang="zh-CN" altLang="en-US" sz="1050" dirty="0"/>
          </a:p>
          <a:p>
            <a:pPr>
              <a:lnSpc>
                <a:spcPct val="150000"/>
              </a:lnSpc>
              <a:buFont typeface="Wingdings" panose="05000000000000000000" charset="0"/>
              <a:buChar char="n"/>
            </a:pPr>
            <a:r>
              <a:rPr lang="zh-CN" altLang="en-US" sz="1400" b="1" dirty="0"/>
              <a:t>产品结构</a:t>
            </a:r>
            <a:endParaRPr lang="zh-CN" altLang="en-US" sz="1400" b="1" dirty="0"/>
          </a:p>
          <a:p>
            <a:pPr lvl="1" algn="l">
              <a:lnSpc>
                <a:spcPct val="150000"/>
              </a:lnSpc>
              <a:buClrTx/>
              <a:buSzTx/>
              <a:buNone/>
            </a:pPr>
            <a:r>
              <a:rPr lang="zh-CN" altLang="en-US" sz="1050" dirty="0"/>
              <a:t>主要分为两部分，第一部分为管理系统、第二部分为密码服务。系统的整体</a:t>
            </a:r>
            <a:endParaRPr lang="zh-CN" altLang="en-US" sz="1050" dirty="0"/>
          </a:p>
          <a:p>
            <a:pPr lvl="1" algn="l">
              <a:lnSpc>
                <a:spcPct val="150000"/>
              </a:lnSpc>
              <a:buClrTx/>
              <a:buSzTx/>
              <a:buNone/>
            </a:pPr>
            <a:r>
              <a:rPr lang="zh-CN" altLang="en-US" sz="1050" dirty="0"/>
              <a:t>架构设计如右图。</a:t>
            </a:r>
            <a:endParaRPr lang="zh-CN" altLang="en-US" sz="1050" dirty="0"/>
          </a:p>
          <a:p>
            <a:pPr lvl="1" algn="l">
              <a:lnSpc>
                <a:spcPct val="150000"/>
              </a:lnSpc>
              <a:buClrTx/>
              <a:buSzTx/>
              <a:buNone/>
            </a:pPr>
            <a:r>
              <a:rPr lang="zh-CN" altLang="en-US" sz="1050" b="1" dirty="0"/>
              <a:t>管理系统：</a:t>
            </a:r>
            <a:r>
              <a:rPr lang="zh-CN" altLang="en-US" sz="1050" dirty="0"/>
              <a:t>主要提供权限管理、系统配置、基础数据维护、数据统计的功能</a:t>
            </a:r>
            <a:endParaRPr lang="zh-CN" altLang="en-US" sz="1050" dirty="0"/>
          </a:p>
          <a:p>
            <a:pPr lvl="1" algn="l">
              <a:lnSpc>
                <a:spcPct val="150000"/>
              </a:lnSpc>
              <a:buClrTx/>
              <a:buSzTx/>
              <a:buNone/>
            </a:pPr>
            <a:r>
              <a:rPr lang="zh-CN" altLang="en-US" sz="1050" dirty="0"/>
              <a:t>，服务于外部接口。</a:t>
            </a:r>
            <a:endParaRPr lang="zh-CN" altLang="en-US" sz="1050" dirty="0"/>
          </a:p>
          <a:p>
            <a:pPr lvl="1" algn="l">
              <a:lnSpc>
                <a:spcPct val="150000"/>
              </a:lnSpc>
              <a:buClrTx/>
              <a:buSzTx/>
              <a:buNone/>
            </a:pPr>
            <a:r>
              <a:rPr lang="zh-CN" altLang="en-US" sz="1050" b="1" dirty="0"/>
              <a:t>密码服务：</a:t>
            </a:r>
            <a:r>
              <a:rPr lang="zh-CN" altLang="en-US" sz="1050" dirty="0"/>
              <a:t>提供密钥服务、加解密运算服务、摘要服务、签名验签服务。</a:t>
            </a:r>
            <a:endParaRPr lang="zh-CN" altLang="en-US" sz="1050" dirty="0"/>
          </a:p>
          <a:p>
            <a:pPr lvl="1" algn="l">
              <a:lnSpc>
                <a:spcPct val="150000"/>
              </a:lnSpc>
              <a:buClrTx/>
              <a:buSzTx/>
              <a:buNone/>
            </a:pPr>
            <a:endParaRPr lang="zh-CN" altLang="en-US" sz="1050" b="1" dirty="0"/>
          </a:p>
          <a:p>
            <a:pPr>
              <a:lnSpc>
                <a:spcPct val="150000"/>
              </a:lnSpc>
            </a:pPr>
            <a:r>
              <a:rPr lang="zh-CN" altLang="en-US" sz="1400" b="1" dirty="0"/>
              <a:t>产品功能概述</a:t>
            </a:r>
            <a:endParaRPr lang="zh-CN" altLang="en-US" sz="1400" b="1" dirty="0"/>
          </a:p>
          <a:p>
            <a:pPr lvl="1">
              <a:lnSpc>
                <a:spcPct val="150000"/>
              </a:lnSpc>
            </a:pPr>
            <a:r>
              <a:rPr lang="zh-CN" altLang="en-US" sz="1050" b="1" dirty="0"/>
              <a:t>管理系统功能概述</a:t>
            </a:r>
            <a:endParaRPr lang="zh-CN" altLang="en-US" sz="1050" b="1" dirty="0"/>
          </a:p>
          <a:p>
            <a:pPr marL="0" indent="0">
              <a:lnSpc>
                <a:spcPct val="150000"/>
              </a:lnSpc>
              <a:buNone/>
            </a:pPr>
            <a:r>
              <a:rPr lang="en-US" altLang="zh-CN" sz="1050" dirty="0">
                <a:latin typeface="+mn-ea"/>
                <a:ea typeface="+mn-ea"/>
              </a:rPr>
              <a:t>               </a:t>
            </a:r>
            <a:endParaRPr lang="zh-CN" altLang="en-US" sz="1000" dirty="0"/>
          </a:p>
        </p:txBody>
      </p:sp>
      <p:graphicFrame>
        <p:nvGraphicFramePr>
          <p:cNvPr id="2" name="对象 -2147482623"/>
          <p:cNvGraphicFramePr/>
          <p:nvPr/>
        </p:nvGraphicFramePr>
        <p:xfrm>
          <a:off x="5369560" y="2143443"/>
          <a:ext cx="3619500" cy="2085975"/>
        </p:xfrm>
        <a:graphic>
          <a:graphicData uri="http://schemas.openxmlformats.org/presentationml/2006/ole">
            <mc:AlternateContent xmlns:mc="http://schemas.openxmlformats.org/markup-compatibility/2006">
              <mc:Choice xmlns:v="urn:schemas-microsoft-com:vml" Requires="v">
                <p:oleObj spid="_x0000_s3076" name="" r:id="rId1" imgW="3406775" imgH="1963420" progId="Visio.Drawing.11">
                  <p:embed/>
                </p:oleObj>
              </mc:Choice>
              <mc:Fallback>
                <p:oleObj name="" r:id="rId1" imgW="3406775" imgH="1963420" progId="Visio.Drawing.11">
                  <p:embed/>
                  <p:pic>
                    <p:nvPicPr>
                      <p:cNvPr id="0" name="图片 3075"/>
                      <p:cNvPicPr/>
                      <p:nvPr/>
                    </p:nvPicPr>
                    <p:blipFill>
                      <a:blip r:embed="rId2"/>
                      <a:stretch>
                        <a:fillRect/>
                      </a:stretch>
                    </p:blipFill>
                    <p:spPr>
                      <a:xfrm>
                        <a:off x="5369560" y="2143443"/>
                        <a:ext cx="3619500" cy="2085975"/>
                      </a:xfrm>
                      <a:prstGeom prst="rect">
                        <a:avLst/>
                      </a:prstGeom>
                      <a:noFill/>
                      <a:ln w="38100">
                        <a:noFill/>
                        <a:miter/>
                      </a:ln>
                    </p:spPr>
                  </p:pic>
                </p:oleObj>
              </mc:Fallback>
            </mc:AlternateContent>
          </a:graphicData>
        </a:graphic>
      </p:graphicFrame>
    </p:spTree>
  </p:cSld>
  <p:clrMapOvr>
    <a:masterClrMapping/>
  </p:clrMapOvr>
  <p:transition spd="slow">
    <p:push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defRPr/>
            </a:pPr>
            <a:r>
              <a:rPr lang="zh-CN" altLang="en-US" sz="2400" dirty="0">
                <a:sym typeface="+mn-ea"/>
              </a:rPr>
              <a:t>产品介绍</a:t>
            </a:r>
            <a:endParaRPr lang="zh-CN" altLang="en-US" sz="2400" b="1" kern="0" dirty="0">
              <a:sym typeface="Arial" panose="020B0604020202020204" pitchFamily="34" charset="0"/>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50555" y="845845"/>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endParaRPr lang="zh-CN" altLang="en-US" sz="930" b="1" dirty="0"/>
          </a:p>
          <a:p>
            <a:pPr lvl="2">
              <a:lnSpc>
                <a:spcPct val="150000"/>
              </a:lnSpc>
            </a:pPr>
            <a:r>
              <a:rPr lang="zh-CN" altLang="en-US" sz="930" b="1" dirty="0"/>
              <a:t>系统管理</a:t>
            </a:r>
            <a:endParaRPr lang="zh-CN" altLang="en-US" sz="930" b="1" dirty="0"/>
          </a:p>
          <a:p>
            <a:pPr marL="0" lvl="0" indent="0">
              <a:lnSpc>
                <a:spcPct val="150000"/>
              </a:lnSpc>
              <a:buFont typeface="+mj-lt"/>
              <a:buNone/>
            </a:pPr>
            <a:r>
              <a:rPr lang="en-US" altLang="zh-CN" sz="1050" dirty="0">
                <a:latin typeface="+mn-ea"/>
                <a:ea typeface="+mn-ea"/>
              </a:rPr>
              <a:t>	</a:t>
            </a:r>
            <a:r>
              <a:rPr lang="zh-CN" altLang="en-US" sz="1050" dirty="0">
                <a:latin typeface="+mn-ea"/>
                <a:ea typeface="+mn-ea"/>
              </a:rPr>
              <a:t>主要包含系统管理、密码设备管理</a:t>
            </a:r>
            <a:r>
              <a:rPr lang="zh-CN" altLang="en-US" sz="1040" dirty="0">
                <a:latin typeface="+mn-ea"/>
                <a:ea typeface="+mn-ea"/>
              </a:rPr>
              <a:t>、密钥管理、业务系统注册、服务注册、监控统计、基础数据维护等功能。</a:t>
            </a:r>
            <a:endParaRPr lang="zh-CN" altLang="en-US" sz="1040" dirty="0">
              <a:latin typeface="+mn-ea"/>
              <a:ea typeface="+mn-ea"/>
            </a:endParaRPr>
          </a:p>
          <a:p>
            <a:pPr marL="0" indent="0">
              <a:lnSpc>
                <a:spcPct val="150000"/>
              </a:lnSpc>
              <a:buNone/>
            </a:pPr>
            <a:r>
              <a:rPr lang="en-US" altLang="zh-CN" sz="1050" dirty="0">
                <a:latin typeface="+mn-ea"/>
                <a:ea typeface="+mn-ea"/>
              </a:rPr>
              <a:t>               </a:t>
            </a:r>
            <a:endParaRPr lang="zh-CN" altLang="en-US" sz="1000" dirty="0"/>
          </a:p>
        </p:txBody>
      </p:sp>
      <p:pic>
        <p:nvPicPr>
          <p:cNvPr id="2" name="ECB019B1-382A-4266-B25C-5B523AA43C14-1" descr="wpp"/>
          <p:cNvPicPr>
            <a:picLocks noChangeAspect="1"/>
          </p:cNvPicPr>
          <p:nvPr/>
        </p:nvPicPr>
        <p:blipFill>
          <a:blip r:embed="rId1"/>
          <a:stretch>
            <a:fillRect/>
          </a:stretch>
        </p:blipFill>
        <p:spPr>
          <a:xfrm>
            <a:off x="1301750" y="679450"/>
            <a:ext cx="5440680" cy="3148330"/>
          </a:xfrm>
          <a:prstGeom prst="rect">
            <a:avLst/>
          </a:prstGeom>
        </p:spPr>
      </p:pic>
    </p:spTree>
  </p:cSld>
  <p:clrMapOvr>
    <a:masterClrMapping/>
  </p:clrMapOvr>
  <p:transition spd="slow">
    <p:push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394335" y="233680"/>
            <a:ext cx="68433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914400" fontAlgn="base">
              <a:spcBef>
                <a:spcPct val="0"/>
              </a:spcBef>
              <a:spcAft>
                <a:spcPct val="0"/>
              </a:spcAft>
              <a:defRPr/>
            </a:pPr>
            <a:r>
              <a:rPr lang="zh-CN" altLang="en-US" sz="2400" dirty="0">
                <a:sym typeface="+mn-ea"/>
              </a:rPr>
              <a:t>产品介绍</a:t>
            </a:r>
            <a:r>
              <a:rPr lang="en-US" altLang="zh-CN" sz="2400" dirty="0">
                <a:sym typeface="+mn-ea"/>
              </a:rPr>
              <a:t>--</a:t>
            </a:r>
            <a:r>
              <a:rPr lang="zh-CN" altLang="en-US" sz="2400" dirty="0">
                <a:sym typeface="+mn-ea"/>
              </a:rPr>
              <a:t>系统管理</a:t>
            </a:r>
            <a:endParaRPr lang="zh-CN" altLang="en-US" sz="2400" b="1" kern="0" dirty="0">
              <a:sym typeface="+mn-ea"/>
            </a:endParaRPr>
          </a:p>
        </p:txBody>
      </p:sp>
      <p:grpSp>
        <p:nvGrpSpPr>
          <p:cNvPr id="16" name="组合 15"/>
          <p:cNvGrpSpPr/>
          <p:nvPr/>
        </p:nvGrpSpPr>
        <p:grpSpPr>
          <a:xfrm>
            <a:off x="494174" y="693772"/>
            <a:ext cx="2748756" cy="56055"/>
            <a:chOff x="1239791" y="3373704"/>
            <a:chExt cx="5327375" cy="56535"/>
          </a:xfrm>
        </p:grpSpPr>
        <p:sp>
          <p:nvSpPr>
            <p:cNvPr id="17" name="矩形 16"/>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8" name="矩形 17"/>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9" name="矩形 18"/>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副标题 2"/>
          <p:cNvSpPr>
            <a:spLocks noGrp="1"/>
          </p:cNvSpPr>
          <p:nvPr/>
        </p:nvSpPr>
        <p:spPr>
          <a:xfrm>
            <a:off x="150555" y="845845"/>
            <a:ext cx="8936993" cy="4104456"/>
          </a:xfrm>
          <a:prstGeom prst="rect">
            <a:avLst/>
          </a:prstGeom>
        </p:spPr>
        <p:txBody>
          <a:bodyPr vert="horz" lIns="91440" tIns="45720" rIns="91440" bIns="45720" rtlCol="0"/>
          <a:lstStyle>
            <a:lvl1pPr marL="457200" indent="-457200" algn="l" defTabSz="914400" rtl="0" eaLnBrk="1" latinLnBrk="0" hangingPunct="1">
              <a:lnSpc>
                <a:spcPct val="150000"/>
              </a:lnSpc>
              <a:spcBef>
                <a:spcPct val="20000"/>
              </a:spcBef>
              <a:buFont typeface="Wingdings" panose="05000000000000000000" pitchFamily="2" charset="2"/>
              <a:buChar char="n"/>
              <a:defRPr sz="2400" kern="1200">
                <a:solidFill>
                  <a:schemeClr val="tx1"/>
                </a:solidFill>
                <a:latin typeface="微软雅黑" panose="020B0503020204020204" charset="-122"/>
                <a:ea typeface="微软雅黑" panose="020B0503020204020204" charset="-122"/>
                <a:cs typeface="+mn-cs"/>
              </a:defRPr>
            </a:lvl1pPr>
            <a:lvl2pPr marL="1078230" indent="-457200" algn="l" defTabSz="179705" rtl="0" eaLnBrk="1" latinLnBrk="0" hangingPunct="1">
              <a:lnSpc>
                <a:spcPct val="150000"/>
              </a:lnSpc>
              <a:spcBef>
                <a:spcPct val="20000"/>
              </a:spcBef>
              <a:buFont typeface="Wingdings" panose="05000000000000000000" pitchFamily="2" charset="2"/>
              <a:buChar char="u"/>
              <a:tabLst>
                <a:tab pos="174625" algn="l"/>
                <a:tab pos="533400" algn="l"/>
              </a:tabLst>
              <a:defRPr sz="1800" kern="1200">
                <a:solidFill>
                  <a:schemeClr val="tx1"/>
                </a:solidFill>
                <a:latin typeface="+mn-ea"/>
                <a:ea typeface="+mn-ea"/>
                <a:cs typeface="+mn-cs"/>
              </a:defRPr>
            </a:lvl2pPr>
            <a:lvl3pPr marL="1257300" indent="-342900" algn="l" defTabSz="914400" rtl="0" eaLnBrk="1" latinLnBrk="0" hangingPunct="1">
              <a:spcBef>
                <a:spcPct val="20000"/>
              </a:spcBef>
              <a:buFont typeface="Arial" panose="020B0604020202020204" pitchFamily="34" charset="0"/>
              <a:buChar char="•"/>
              <a:defRPr sz="1600" kern="1200">
                <a:solidFill>
                  <a:schemeClr val="tx1"/>
                </a:solidFill>
                <a:latin typeface="+mn-ea"/>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50000"/>
              </a:lnSpc>
            </a:pPr>
            <a:endParaRPr lang="zh-CN" altLang="en-US" sz="1000" dirty="0"/>
          </a:p>
        </p:txBody>
      </p:sp>
      <p:sp>
        <p:nvSpPr>
          <p:cNvPr id="4" name="文本框 3"/>
          <p:cNvSpPr txBox="1"/>
          <p:nvPr/>
        </p:nvSpPr>
        <p:spPr>
          <a:xfrm>
            <a:off x="647700" y="991235"/>
            <a:ext cx="8176260" cy="575945"/>
          </a:xfrm>
          <a:prstGeom prst="rect">
            <a:avLst/>
          </a:prstGeom>
          <a:noFill/>
        </p:spPr>
        <p:txBody>
          <a:bodyPr wrap="square" rtlCol="0">
            <a:spAutoFit/>
          </a:bodyPr>
          <a:p>
            <a:pPr fontAlgn="auto">
              <a:lnSpc>
                <a:spcPct val="150000"/>
              </a:lnSpc>
            </a:pPr>
            <a:r>
              <a:rPr lang="en-US" altLang="zh-CN" sz="1050" dirty="0">
                <a:latin typeface="+mn-ea"/>
              </a:rPr>
              <a:t>       </a:t>
            </a:r>
            <a:r>
              <a:rPr lang="zh-CN" altLang="en-US" sz="1050" dirty="0">
                <a:latin typeface="+mn-ea"/>
              </a:rPr>
              <a:t>系统管理包含管理员管理、角色管理、菜单管理、审计管理、字典管理、参数配置等，主要为</a:t>
            </a:r>
            <a:endParaRPr lang="zh-CN" altLang="en-US" sz="1050" dirty="0">
              <a:latin typeface="+mn-ea"/>
            </a:endParaRPr>
          </a:p>
          <a:p>
            <a:pPr fontAlgn="auto">
              <a:lnSpc>
                <a:spcPct val="150000"/>
              </a:lnSpc>
            </a:pPr>
            <a:r>
              <a:rPr lang="zh-CN" altLang="en-US" sz="1050" dirty="0">
                <a:latin typeface="+mn-ea"/>
              </a:rPr>
              <a:t>了实现系统的三员管理，系统基础数据维护。</a:t>
            </a:r>
            <a:endParaRPr lang="zh-CN" altLang="en-US" sz="1050" dirty="0">
              <a:latin typeface="+mn-ea"/>
            </a:endParaRPr>
          </a:p>
        </p:txBody>
      </p:sp>
      <p:pic>
        <p:nvPicPr>
          <p:cNvPr id="5" name="图片 4"/>
          <p:cNvPicPr>
            <a:picLocks noChangeAspect="1"/>
          </p:cNvPicPr>
          <p:nvPr/>
        </p:nvPicPr>
        <p:blipFill>
          <a:blip r:embed="rId1"/>
          <a:stretch>
            <a:fillRect/>
          </a:stretch>
        </p:blipFill>
        <p:spPr>
          <a:xfrm>
            <a:off x="1123315" y="1677035"/>
            <a:ext cx="2119630" cy="2981325"/>
          </a:xfrm>
          <a:prstGeom prst="rect">
            <a:avLst/>
          </a:prstGeom>
        </p:spPr>
      </p:pic>
    </p:spTree>
  </p:cSld>
  <p:clrMapOvr>
    <a:masterClrMapping/>
  </p:clrMapOvr>
  <p:transition spd="slow">
    <p:push dir="d"/>
  </p:transition>
</p:sld>
</file>

<file path=ppt/theme/theme1.xml><?xml version="1.0" encoding="utf-8"?>
<a:theme xmlns:a="http://schemas.openxmlformats.org/drawingml/2006/main" name="Office 主题">
  <a:themeElements>
    <a:clrScheme name="清新配色2">
      <a:dk1>
        <a:sysClr val="windowText" lastClr="000000"/>
      </a:dk1>
      <a:lt1>
        <a:sysClr val="window" lastClr="FFFFFF"/>
      </a:lt1>
      <a:dk2>
        <a:srgbClr val="44546A"/>
      </a:dk2>
      <a:lt2>
        <a:srgbClr val="E7E6E6"/>
      </a:lt2>
      <a:accent1>
        <a:srgbClr val="C51729"/>
      </a:accent1>
      <a:accent2>
        <a:srgbClr val="2E5660"/>
      </a:accent2>
      <a:accent3>
        <a:srgbClr val="613920"/>
      </a:accent3>
      <a:accent4>
        <a:srgbClr val="CAA884"/>
      </a:accent4>
      <a:accent5>
        <a:srgbClr val="EBEBEB"/>
      </a:accent5>
      <a:accent6>
        <a:srgbClr val="70AD47"/>
      </a:accent6>
      <a:hlink>
        <a:srgbClr val="0563C1"/>
      </a:hlink>
      <a:folHlink>
        <a:srgbClr val="954F72"/>
      </a:folHlink>
    </a:clrScheme>
    <a:fontScheme name="Calibri">
      <a:majorFont>
        <a:latin typeface="Calibri "/>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清新配色2">
      <a:dk1>
        <a:sysClr val="windowText" lastClr="000000"/>
      </a:dk1>
      <a:lt1>
        <a:sysClr val="window" lastClr="FFFFFF"/>
      </a:lt1>
      <a:dk2>
        <a:srgbClr val="44546A"/>
      </a:dk2>
      <a:lt2>
        <a:srgbClr val="E7E6E6"/>
      </a:lt2>
      <a:accent1>
        <a:srgbClr val="C51729"/>
      </a:accent1>
      <a:accent2>
        <a:srgbClr val="2E5660"/>
      </a:accent2>
      <a:accent3>
        <a:srgbClr val="613920"/>
      </a:accent3>
      <a:accent4>
        <a:srgbClr val="CAA884"/>
      </a:accent4>
      <a:accent5>
        <a:srgbClr val="EBEBEB"/>
      </a:accent5>
      <a:accent6>
        <a:srgbClr val="70AD47"/>
      </a:accent6>
      <a:hlink>
        <a:srgbClr val="0563C1"/>
      </a:hlink>
      <a:folHlink>
        <a:srgbClr val="954F72"/>
      </a:folHlink>
    </a:clrScheme>
    <a:fontScheme name="Calibri">
      <a:majorFont>
        <a:latin typeface="Calibri "/>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清新配色2">
    <a:dk1>
      <a:sysClr val="windowText" lastClr="000000"/>
    </a:dk1>
    <a:lt1>
      <a:sysClr val="window" lastClr="FFFFFF"/>
    </a:lt1>
    <a:dk2>
      <a:srgbClr val="44546A"/>
    </a:dk2>
    <a:lt2>
      <a:srgbClr val="E7E6E6"/>
    </a:lt2>
    <a:accent1>
      <a:srgbClr val="C51729"/>
    </a:accent1>
    <a:accent2>
      <a:srgbClr val="2E5660"/>
    </a:accent2>
    <a:accent3>
      <a:srgbClr val="613920"/>
    </a:accent3>
    <a:accent4>
      <a:srgbClr val="CAA884"/>
    </a:accent4>
    <a:accent5>
      <a:srgbClr val="EBEBEB"/>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清新配色2">
    <a:dk1>
      <a:sysClr val="windowText" lastClr="000000"/>
    </a:dk1>
    <a:lt1>
      <a:sysClr val="window" lastClr="FFFFFF"/>
    </a:lt1>
    <a:dk2>
      <a:srgbClr val="44546A"/>
    </a:dk2>
    <a:lt2>
      <a:srgbClr val="E7E6E6"/>
    </a:lt2>
    <a:accent1>
      <a:srgbClr val="C51729"/>
    </a:accent1>
    <a:accent2>
      <a:srgbClr val="2E5660"/>
    </a:accent2>
    <a:accent3>
      <a:srgbClr val="613920"/>
    </a:accent3>
    <a:accent4>
      <a:srgbClr val="CAA884"/>
    </a:accent4>
    <a:accent5>
      <a:srgbClr val="EBEBEB"/>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清新配色2">
    <a:dk1>
      <a:sysClr val="windowText" lastClr="000000"/>
    </a:dk1>
    <a:lt1>
      <a:sysClr val="window" lastClr="FFFFFF"/>
    </a:lt1>
    <a:dk2>
      <a:srgbClr val="44546A"/>
    </a:dk2>
    <a:lt2>
      <a:srgbClr val="E7E6E6"/>
    </a:lt2>
    <a:accent1>
      <a:srgbClr val="C51729"/>
    </a:accent1>
    <a:accent2>
      <a:srgbClr val="2E5660"/>
    </a:accent2>
    <a:accent3>
      <a:srgbClr val="613920"/>
    </a:accent3>
    <a:accent4>
      <a:srgbClr val="CAA884"/>
    </a:accent4>
    <a:accent5>
      <a:srgbClr val="EBEBEB"/>
    </a:accent5>
    <a:accent6>
      <a:srgbClr val="70AD47"/>
    </a:accent6>
    <a:hlink>
      <a:srgbClr val="0563C1"/>
    </a:hlink>
    <a:folHlink>
      <a:srgbClr val="954F72"/>
    </a:folHlink>
  </a:clrScheme>
</a:themeOverrid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QzMDE1MTY4Njk3IiwKCSJHcm91cElkIiA6ICIxMDc3NDQ5NzI1IiwKCSJJbWFnZSIgOiAiaVZCT1J3MEtHZ29BQUFBTlNVaEVVZ0FBQWdNQUFBRXFDQVlBQUFDSWtGTTBBQUFBQ1hCSVdYTUFBQXNUQUFBTEV3RUFtcHdZQUFBZ0FFbEVRVlI0bk8zZGVWelUxZjQvOE5jTU9BaUtpbHdWRjdyZGNrY2xNTnhTTVZOY3lxeGNya3U0bEpoWjNpeE5NVTNGTks5TGFtbVMvRXlOeFFWdGNVdkw1UXE0bEJ1WXUySnFDb3I2WlJPR1laazV2eis0ODdrTW14dnc0ZlA1dko2UGh3OW5Qdk1CM29mRGZPWjl6dm1jY3dB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a29GTzdnQ0l5cHFIaDRmQllEQzhxdFBwQmdzaE91cDB1bm9BcXNnZEY2bFdIb0E3QUg0WFFteStmLy8rRC9IeDhkbHlCMFgwS0pnTWtLbzg5OXh6UG5xOVBoUkFjN2xqSVcwU1Fsd0RNQ28yTmpaSzdsaUlIaGFUQVZJTkx5K3ZBVHFkYmlNQSs2Wk5tMkxBZ0FIbzBLRUQ2dFdyaHlwVjJERkE1U012THc5Mzc5N0Y3Ny8vamg5Ly9CRm56cHdCQURPQWdKTW5UNjZWT1R5aWg4SmtnRlRodnowQ1IzUTZuZDJZTVdQd3pqdnZRS2ZqbnpkVkxDRUVJaUlpc0d6Wk1nZ2h6RUtJWHJHeHNmdmtqb3ZvUWV6a0RvRG9TYlZ1M2RyRnpzNXVyMDZucXgwWUdJaVJJMGN5RVNCWjZIUTZ0R25UQms4OTlSVDI3OSt2MStsMFBldlVxUk9XbEpTVUtYZHNSS1hSeXgwQTBaT3lzN01MMU9sMFQvZnMyUk9EQmcyU094d2k5TzdkR3dNSERnU0ErbloyZGd2bGpvZm9RZGg4SWtWcjFhcFZQWVBCY00zSnlhbnF6cDA3VWFOR0RibERJZ0lBWkdabTR1V1hYMFo2ZW5wT2JtNXU0ek5uenR5UU95YWlrckJuZ0JUTllEQzhEYUJxdjM3OW1BaFFwVkt0V2pYNCsvdERwOU1aREFiRFZMbmpJU29Oa3dGU09uOEFHRDU4dU54eEVCWFJyMTgvQUlBUTRtV1pReUVxRlpNQlVxeldyVnMzQjlEODZhZWZSc09HRGVVT2h5cUJLMWV1d0dLeHlCMkdwRzdkdW1qUm9nVjBPdDNUM3Q3ZWJlV09oNmdrVEFaSXNlenM3RG9BZ0plWGwyd3hCQVFFNE1DQkF6YkgwdExTOE9LTEx5SXhNYkZjZnFiRllrRkdSZ1lTRWhKdzd0dzVIRDU4R0R0MjdNRHZ2Lzl1YzE1NGVEaVNrNU50anUzZXZSdkJ3Y0dQL0RNakl5T3hldlZxbTJQanhvMURibTZ1OUx6d3o3TEt5OHZERzIrOGdZeU1qRWYrdVkvaS9QbnpHRDE2Tk02ZVBWdXVQK2RSZGUzYTFmcXd0NXh4RUpYR1h1NEFpQjZYWHEvM0JJQ21UWnZLOHZNUEhEaUF1TGc0WkdSa1lOV3FWUUFBVDA5UDJOblpJVHM3RzVNbVRiSTV2MFdMRmpoeTVJak5NYVBSaUZxMWFnRUFFaElTcEI2T3hNUkVIRHQyRENrcEtYanZ2ZmVRbFpXRnJLd3NaR1ptd21ReXdkblpHYlZyMTBiTm1qWGg0dUlDVjFkWG02VG8yclZyaUlpSXdPREJnNHZFc0hEaFFyUnIxdzV0MjViY1VKMHdZUUo4Zkh3d1lzUUlKQ1FrSURRMEZHdldyTUhPblR2aDQrT0R1blhyNHRTcFV4QkNJQzR1RHF0V3JVSldWaGJXcmwxYlpGcG5YbDRlcmwrL0RyMis5TGFIajQ5UGtXTVdpNlhZcjF1N2RpMWF0V29sUGYvcnI3OHdjZUpFZlBMSkoyamR1alVBSUNrcENUZHYzaXkxbkJYaDJXZWZCUUFJSVZyTEdnZ1JrUnA1ZTN2SGVIdDdpOWpZV0ZIUkVoTVRSZi8rL2NXdFc3ZUV2NysvdUhuenBzak16QlF4TVRHaWI5Kys0czZkTzhMZjMxOGtKeWNYK2RxdVhic1crL2lGRjE0bzl2aWxTNWZFalJzM1JISnlzdGk4ZWJQbzE2K2ZPSHIwcVBSNlVsS1NTRWhJc1BrWmMrYk1FUnMyYkJCQ0NOR2pSdy9SbzBjUDBhMWJOOUcxYTFmcHVmVmZkSFMwemRkZXYzNWR2UERDQ3lJdExVMWtaR1NJTjk5OFV4dzhlRkFJSWNUMjdkdkZoQWtUaEJCQ2RPalFRUXdkT2xRTUdUSkU3Tnk1VTZTbXBoYjd1MHBQVHhmZTN0NGlPenU3OUYrcUVDSWpJOFBtdWJlM3QwaFBUNWVlRi9mN3ZIYnRtdWpidDYvWXVuV3J6ZkVMRnk0SVB6OC9LWGE1WExwMFNYaDdld3N2TDY4NHVkOHpSRVNxNCtYbDlhZTN0N2U0ZGV0V2hWL2d6NTgvTDNidTNDbUV5UCtBM0w1OXU3aDQ4YUxvMGFPSHVIZnZuaEJDaUI5KytNSG1ROXVxY0RJd2FOQWdNV2pRSVBIODg4L2JQQzdveXBVcjRyMzMzaE56NTg2MStkRGR2bjI3OFBQekU1czNiNWFPM2J4NVUvVHYzMTlrWjJlTE5XdldpSlNVRkNHRUVFRkJRV0xJa0NFaUx5OVBDQ0drL3d0YnVIQ2htRHQzcmhCQ2lDVkxsb2d1WGJxSTBhTkhpd0VEQm9oKy9mcUpMbDI2aUQxNzlvZ09IVHFJMzM3N1RmcTZqejc2U0J3NmRFZ0lJVVR2M3IyRnQ3ZjNRLzFMVEV3VVFnaVJrSkFnZXZmdWJaUFlGRXdHMHRMU1JKOCtmVVJNVEl6MCtva1RKMFR2M3IzRm5qMTdiTXBnc1ZpRTBXZ1VVVkZSNG9VWFhwRGlrc1BkdTNldHljQk51ZDh6UkNYaE1BRXBtUXVRUDRXcm9qVnYzaHpEaHcvSHVuWHJiQU55Y2NHNzc3NWI1UHlyVjYvaTJMRmp4WDZ2eU1oSUFFRG56cDJseDc2K3Z0THJDeFlzd0pZdFcrRGw1UVdUeVlTWk0yZmkvdjM3dUhmdkh0emQzUkVTRW9LLy8vM3YwdmxMbHk3RjJMRmpjZm55WmZ6ODg4L3c5L2ZIaVJNbnNHZlBIcXhac3daMmRuWklUVTNGaEFrVHNIYnRXdGpiLys4eVlEUWFzWDM3ZHF4ZG03K2svb2dSSTlDclZ5KzR1cnJDeGNVRkJvTUJOMjdjd0preloxQ2xTaFhwNStiazVPRFBQLzlFblRwMUFBQS8vdmlqZENQZnpaczNNWExrU096Ylo3c3FyOFZpZ2Erdkx4d2NIQUFBRFJvMHdJZ1JJekJ4NGtTRWhvYWlhdFdxMHJsbXN4a3pac3hBcDA2ZDBMbHpad0RBd1lNSDhlR0hIOExKeVFrclZxekFGMTk4QVpQSmhMeThQT2oxZWpnNk9zTEp5UWxQUGZVVUFnTURzWHo1Y25oNmVoWmJCK1hKeWNrSkFLRFQ2VGozbFNvdEpnT2tXRHFkcmpvQU9EbzZ5dkx6RFFhRDlPSDlJQjA3ZHNRZmYveUJxVk9uSWpNekUzMzY5TUhmL3ZhM2gvcGFQejgvdEd2WERpNHVMakNiellpTWpFUlNVaEltVDU0TVoyZG4zTHQzVC9wUXRsZ3NPSGZ1SEs1Y3VZS2JOMjlpOWVyVlNFOVB4K3pac3pGdjNqdzBhZElFUWdnNE9qckMxZFVWNjlldng0Z1JJNlNmdFczYk5yUnMyVklhNTNaMWRVWC8vdjNoN3U0dW5YUHo1azNFeE1RZ0lTRUJBUUVCRUVJQUFOcTJiWXZHalJzRGdNMEhlVlpXRmx4Y1hLUVBSU3VUeVZUazNLRkRoK0szMzM3RHNtWExFQmdZS0IyZlAzOCt6R2F6emJGV3JWcGh4b3daYU5xMEtaeWRuZUhrNUlScTFhcEp5VVZCd2NIQkNBOFBseVVaS0JDUFUybm5FY21KeVFBcFdTYUFtaWFUQ2RXclY2L3dIMzdreUJINCtQaWdXYk5teGI1KzRjSUZIRDkrWERvWEFIYnQyZ1ZmWDEvczJyVUxRSDRQUVAvKy9RSGtmemhhSHh1TlJ1bjdlSGw1NGM2ZE93Z05EVVZjWEJ5R0RSdUczcjE3UTYvWEl6NCtIcE1uVDRhL3Z6OEdEQmdBdlY2UG4zLytHWnMyYmNLdFc3Zmc2ZW1KbVRObnd0blpHVUZCUWNqSnlZRzl2VDNTMDlQUnVIRmpyRnUzRHErKytpcHExYW9GSVFRaUl5UHhyMy85eTZZY1dWbFoyTEJoZy9UY2VxUGYrdlhyc1gvL2Z1bjQ2ZE9uaTkwVDR2cjE2emJKaEZWMmRqWUFGUG53bmpWcmxrMzVBV0R3NE1Gd2QzZTM2Y1dvVmF1VzlQdDZrREZqeGlBbkorZWh6aTFyMW5JQ01KWjJIcEdjbUF5UVlna2hVblE2WGMyTWpBeFprZ0dyOFBEd1lvOTM3Tmp4Z1Y4N1pNZ1FhVmloYytmTzJMcDFLd0RZVFA4TERBekV2bjM3NE9Ua2hEWnQydURISDMvRSt2WHJZVFFhWVRLWmtKMmRqU1ZMbGlBaElRRVRKa3pBNGNPSHNYSGpSZ1FHQm1MNzl1MElEQXlFazVNVE9uVG9nTU9IRDBPdjE4UEh4d2ViTm0zQzZkT25wWlVianh3NWd0emMzSUpUNFNSdnZ2bW05TmphL1gvLy9uMEF3S1ZMbDdCaXhRb2NQMzRjbXpadEt2TEJmK3pZTWVrTy80Sk1KaE9xVktrQ096czc3TjY5RzBGQlFjWCtqdno4L0lvOWZ1VElFZVRrNUtCang0NmwxbjlHUmdhT0hEa2l5M0FTa0o5TS9kZDlXUUlnZWdoTUJraXhkRHJkTFFCUDM3MTdGMjV1YnJMRlVmQ0RzcUNDYy9CTFV0ejlCWVdQOSszYkY5MjdkMGVOR2pWUW8wWU5WS3RXRFFNSERrUlVWQlFNQmdQczdlMXg5KzVkVEpreUJTa3BLWWlPam9hN3V6dWlvNk5SdjM1OUdBd0czTDU5RzdWcTFTb3lUYS9naC9UR2pSc3hlUERnWXFmeUZVeDRDazRCbkRCaEFzNmNPWU0zM25nRHMyZlBSdTNhdFcyK0xpa3BDWHYzN2kxeWJ3V1EzL3RoSGVMcDNiczNldmN1T2cyL2JkdTIrUFhYWCtIczdGenM3OGxxLy83OXNMTXJ1Z21yMld4R3UzYnRTdjNhOHBhU2ttSjkrSDl5eGtGVUdpWURwRmhDaUJNNm5hN2pwVXVYaW0xNXlxMXUzYnA0ODgwM2krMDVzRmdzU0VwS3dsdHZ2U1VkTTVsTTZOT25qL1I4L1BqeDZOZXZIN3AyN1lxb3FDaDg4ODAzV0xObWpmUmg3ZVRraEpVclZ5SXBLUW5UcDArWGJ2cWJObTBhakVZakxsKytqSXNYTCtMdTNidllzMmNQMnJScFV5U082T2hvcEtlbnc5UFRFN0d4c1pnM2IxNnhaU211WndESWI3VXZYcndZRGc0T0NBME5SZnYyN2FWaGs1eWNIRXlmUGgzZHVuVXJkaWpsL3YzN3NyWFdLOUtORzlMK1JCZmtqSU9vTkV3R1NNbGlBZURpeFl1eUJsSFNNQUZnTzFSdzd0dzViTjI2RlRrNU9YanJyYmZRcEVrVDZkNEJJSCtZb09CenEram9hTXllUFJzTEZpd28wbXIzOS9mSDVNbVRNVzdjT0N4WnNnUTFhdFRBOE9IRFlXOXZEdzhQRDNoNGVDQXVMZzZyVjYrMkdYclE2WFF3bTgyNGR1MGE3TzN0c1duVEp2VHAwNmZFRnJpMWpFSUlxYVZ0YjI4UFB6OC9hY3gvMzc1OWFONjhPWUQ4MVFnLy92aGpaR1ZsWWNhTUdjVit6NE1IRDZKKy9mb2wvdTdVNHM4Ly93UUFDQ0hPeUJ3S1VZbVlESkJpNWVYbEhhdFNwUXJpNHVSZHk2WHdLbjhGRlJ3cXFGMjdOdno4L0RCeDRrUTRPanBpenB3NWVPV1ZWNlRYVFNhVHpYTWcvOGEzRlN0V1lPblNwV2pSb2dXTVJpT01SaU9xVktrQ0FIQjJkc2JYWDMrTm1UTm5ZdlRvMFFnT0RrWllXSmgwbzkyc1diTnc5T2hSTEZxMENCNGVIdEwzN2RTcEUzcjE2Z1dkVG9jdnYvd1NxMWF0d3BvMWEwb3Q1NnhaczNEcTFDa3BJZW5kdXpkZWZ2bGxWS2xTQldhekdmWHExVU9iTm0xdzVjb1ZCQVFFb0hYcjF2anFxNitrMXY4dnYveUNCUXNXb0ZxMWFzak56WVhSYU1UaXhZc2Y1bGY4UU1VTk1WUVdNVEV4MW9kNzVJeURpRWkxdkwyOXIzaDdlNHZidDIvTHNxRE1raVZMU24zOXE2KytlcUx2djJMRkNuSGx5aFVoaEJCbnpwd1JuVHQzRnQyNmRSUExsaTJ6T2M5c05vdlEwRkNSbVpscGMvekdqUnNQdGZKZmFieTl2WVVRUXN5ZlAxKzgvUExMWXVIQ2hhV2ViemFieFgvKzg1OGl4N096czhXMWE5ZkU1Y3VYUlh4OHZEQ1pUQS84MlYyN2RoWDM3OTh2OGZXY25Cd3hldlJvWVRhYlM0eGw5T2pSSWljbjU0RS9xenpjdTNlUEN3NlJJaFNkQjBTa0lON2Uzck1CelBMMzk4ZkVpUlBsRG9mSVJsaFlHSll0V3dZQUlTZFBubnhIN25pSVNzSmRDMG5SOHZMeVZnc2hjbjc2NlNka1ptYktIUTZSSkNzckM5OTk5eDBBNUFKWUpITTRSS1ZpTWtDSzlzY2ZmOXdFOE0zOSsvZkxiUHlacUN5RWhJUWdKU1VGUW9qdlQ1NDhHUzkzUEVTbFlUSkFpbWMybStjQnVMVnQyN1ppNzhZbnFtalIwZEVJRFEwRmdQOHptODBmeXgwUDBZTVVYYVdEU0dHU2twSXkzZHpjanV0ME92Ly8vT2MvZW1kblo3UnExYXJZcFhHSnlwTVFBdHUyYmNQMDZkTWhoTEFJSVlhZk9uV3ErQjJxaUNvUkpnT2tDcmR2Mzc3dTV1WjJFOEFyaHc4ZjFoODdkZ3pWcTFlWE5xNHBibFU5b3JLUWw1ZUg1T1JrSEQ5K0hJc1dMVUpFUkFTRUVCWUFIOGZGeGEyVE96NmloOEdtRTZtS2w1ZlhTd0JXNjNTNnAyVU9oYlRybHNWaWVUY3VMbTZyM0lFUVBTd21BNlE2alJzM2RxaFpzK2JiRm90bEFJQldPcDJ1TnJqQUZwVWZNNEFVSWNSWm5VNjM5YzZkTzkvY3ZIa3o2NEZmUlVSRVZGbDVlM3NMYjI5dklYY2NSRlJ4T0pCS1JFU2tjVXdHaUlpSU5JN0pBQkVSa2NZeEdTQWlJdEk0SmdORVJFUWF4MlNBaUloSTQ1Z01FQkVSYVJ5VEFTSWlJbzFqTWtCRVJLUnhUQWFJaUlnMGpza0FFUkdSeGpFWklDSWkwamdtQTBSRVJCckhaSUNJaUVqam1Bd1FFUkZwSEpNQklpSWlqV015UUVSRXBIRk1Cb2lJaURTT3lRQVJFWkhHTVJrZ0lpTFNPQ1lEUkVSRUdzZGtnSWlJU09PWURCQVJFV2tja3dFaUlpS05ZekpBUkVTa2NVd0dpSWlJTkk3SkFCRVJrY1l4R1NBaUl0STRKZ05FUkVRYXgyU0FpSWhJNDVnTUVCRVJhWnhPN2dEazV1M3R2UTlBZDduaklDSWlaUkpDSEkyTmpXMHZkeHhQZ2owRFRBU0lpT2dKNkhTNmRuTEg4S1RzNVE2Z3NqaDU4cVRxZWttOHZiMEZvTTZ5V2FtOWpHb3ZYMG5VWG02MWw4OUtDK1cwbGxIcDJETkFSRVNrY1V3R2lJaUlOSTdKQUJFUmtjWXhHU0FpSXRJNEpnTkVSRVFheDJTQWlJaEk0NWdNRUJFUmFSeVRBU0lpSW8xak1rQkVSS1J4VEFhSWlJZzBqc2tBRVJHUnhqRVpJQ0lpMGpnbUEwUkVSQnJIWklDSWlFamptQXdRRVJGcEhKTUJJaUlpaldNeVFFUkVwSEU2dVFPb2FGNWVYaThCNkdOOXJ0UHBKZ0dBRU9LTEFxY2RpWTJOL2I2aVkzdFNEMU0ySVVSc1hGeGNoQXpobFFrMTF4K2cvdktWUk8zbDl2THllaDdBRU90enRaWFBTdTMxQ0tpM2pQWnlCeUNEUEd2bEZWVHdtTmxzZnFOaVF5b3pEeXliRUdKNHhZWlU1dFJjZjRENnkxY1NWWmM3THk4dnUwcVZLcW90WHdHcXJzZi9VbVVaTlRkTUVCc2JlMGdJa1Z6S0tlbDVlWGs3S3l5Z012U2dzZ2toTW5KemM3ZFVaRXhsVGMzMUI2aS9mQ1ZSZTdsUG56NTlEc0M5VWs1UmRQbXMxRjZQZ0hyTHFMbGtBRUFlZ0UybHZMNzM3Tm16T1JVVlRCa3J0V3c2bmU2UWdzdG1wZWI2QTlSZnZwS292ZHhtQUd0TGVWM3A1Yk5TZXowQ0tpMmpGcE1CQVBpaHBCZUVFSnNyTXBCeVVHTFpVUG9mc0pLb3VmNEE5WmV2SktvdXQ4VmkyVnJTYTJvb1h3R3Fyc2YvVWwwWk5aa00zTDkvUHdaQWV1SGpRb2pNbEpTVW4yUUlxY3lVVkRZQXhqdDM3bXlzNkhqS2c1cnJEMUIvK1VxaTluTG41dVllRTBLa0ZmT1NVUTNsczFKN1BRTHFMS01tazRINCtQaHNJVVNSc1hPZFRyZi8yclZySmpsaUtpc2xsUTNBYnpkdjNzeXE4SURLZ1pyckQxQi8rVXFpOW5ML3QrczR0SmlYZmxORCthelVYbytBT3N1b3lXUUFBSVFRUmFaOVdDd1dSVTBGS1ltYXkyYWw5aktxdlh3bFVYdTVoUkJGdXBmVlZENHJ0ZGNqb0w0eWFqWVp1SFBuemdFQW1RVU9aZVhtNWlxMklnc3FYRFloUkhaR1JrYTRmQkdWUFRYWEg2RCs4cFZFN2VWT1RVMzlUUWlSWVgydXh2Y21vUDU2Qk5SWFJzMG1BNG1KaVVZQUJjZDJvczZlUFp0UjB2bEtVcmhzT3AzdWFIeDhmSEgzRVNpV211c1BVSC81U3FMMmNsKzdkczJrMCtrMldKK3I4YjBKcUw4ZUFmV1ZVYlBKQUFCWUxKYUNZejZLdk9takpBWExKb1JRVmRtczFGeC9nUHJMVnhLMWw5dGlzVWgzbTZ2MXZRbW92eDRCZFpWUjA4bEFWbGJXUGdBbUlVUk9ibTV1cE56eGxDVnIyUURrNXVUa3JKTTVuSEtoNXZvRDFGKytrcWk5M0JhTDVUQ0FMS2o0dlFtb3Z4NEJkWlZSMDhuQXhZc1g3d3NoZHVoMHVvT25UNTlPa1R1ZXNtUXRteERpK05telowdGJMVXV4MUZ4L2dQckxWeEsxbC91UFAvN0lGRUpzVWZON0UxQi9QUUxxS3FNVzl5YXdJWVNJQk9BbWR4emw0YjlsYXl4M0hPVkp6ZlVIcUw5OEpkRkF1VGNJSVo2VE80anlwb0Y2VkUwWkZiMXJvYmUzOXo0QTNlV09Rd2h4TkRZMnRuMVpmcyt5S3BzUUFqcmRrMVZ6WlM1ZldTbnJNcXE5ZktXcExHV3Z6SCszUWdnQWVPTDM1bisvbDZyL2RxM1VYczZLZkk4V1IrazlBNVdpSW5VNlhidHkrTFpsVXJheXVOaFU1dktWbFhJb285ckxWNXBLVWZiSy9IZGJGdS9MQXQ5TDFYKzdWbW92WndXL1I0dFFlaklBQURoeDRvUnNQN3R0MjdibCt2M2xMQnVnL3ZJQjVWdEd0WmV2Tkh4ZmxqKzEvKzFhcWIyY2NyMUhDOUwwRFlSRVJFVEVaSUNJaUVqem1Bd1FFUkZwSEpNQklpSWlqV015UUVSRXBIRk1Cb2lJaURTT3lRQVJFWkhHTVJrZ0lpTFNPQ1lEUkVSRUdxZUtGUWlKaUNxcnpNeE1XQ3dXQUlCZXIwZTFhdFZram9pb0tDWURLbmI3OW0yNHVTbCtNeTBpUlh2MTFWZng5Ny8vSFFCdzQ4WU43Tm16QjIzYnRrWDkrdlZ0enZ1Ly8vcy9IRGx5Ukk0UWliU2RERmdzRmhpTlJxU2xwU0V0TFEycHFhbElUazVHblRwMTBMNjliSnRIbFluYnQyOWo2TkNoK09tbm4xQ3paazI1d3lIU0xMMWVqelZyMWdBQWV2YnNDUUF3R0F6WXNXT0hkRTVPVGc1ZWZ2bGxXZUlyRDluWjJRZ0xDOE9ZTVdPUWs1T0QwTkJRakJrelJ1NndxQlNhU1FaU1VsTHczbnZ2SVNzckMxbFpXY2pNeklUSlpJS3pzek5xMTY2Tm1qVnJ3c1hGQmE2dXJ2RHk4cEk3M0VkUzBvVWtJeU1EL2Z2M1I1VXFWWXE4dG1mUG5vb0lqWWhLa1p5Y2pPclZxK1BRb1VObzFLaVIzT0dVbWF5c0xBUUhCMlBNbURISXpzNldIbFBscFpsa3dNWEZCVUZCUVhCMGRFUzFhdFd3Yjk4K2hJYUc0dE5QUDRXUGp3OEE0TTZkTzhqTHkwT0RCZzFranZiUkpTY24yK3krZGVyVUtkeTlleGM5ZXZTUWpwbE1KdWoxZW5UczJGR09FT2tScWJublNrc3NGZ3VHRGgxYTdHdnIxcTNEbmoxNzRPVGtoTURBd0FxT2pPaC9OSk1NQUVDVEprM3c1NTkvNHQvLy9qZnExNitQc0xBd3FRdDl4NDRkV0w1OE9RSUNBakJ3NEVDWkkzMDA5dmIyK1B6eno3RjM3MTU0ZVhsaCsvYnRlT21sbHpCdDJqUzR1TGlnWmN1V0NBa0p3YWxUcDdCaXhRcDgvdm5uY29kTWhhaTU1MHJyOUhvOU5tellBT0Ivd3dTNXVia1lQSGd3QU1EWjJSa0FzR2pSSW9TRmhjSEJ3VUdlUUovUWxDbFQ4TnBycjZGVHAwNmxucmR5NVVxMGI5KytVbXpiUy8ranFXUmd3WUlGMkxKbEM3eTh2R0F5bVRCejVremN2MzhmOSs3ZGc3dTdPMEpDUXFRYmZaUkVyOWZqaFJkZVFQLysvYkZseXhaRVJFUmcxS2hSQ0E4UHgrSERoekYzN2x5OC9QTExDQWtKd1FjZmZJRFJvMGZMSFRJVm92YWVLN0pWcFVvVmpCZ3hBaWtwS2ZEMzk4ZTllL2N3ZlBod3hTWUNBTkMwYVZPRWg0ZVhtZ3lZVENaczJMQUIvZnIxcThESTZHRm9hcDBCUHo4L0xGeTRFT1BIajhkcnI3MkdxbFdyd21nMFl2TGt5Umd6Wmd6dTNic25kNGlQTFN3c0ROMjZkWU9MaXd1RUVOaXhZd2ZHalJ1SEkwZU9ZT1hLbFhqdXVlZncvLzdmLzhPSUVTTXdmZnAwcEtXbHlSMHlGZEtrU1JQazVPVGcwMDgveGNXTEZ4RVdGaVlsQWp0MjdJQy92ejhPSHo0c2M1VDBxS3pEQklXSEN0cTBhU1BOSG9pS2lrTG56cDNsQ0svTXZQSEdHNGlOamNXVksxZEtQR2YvL3YxbzFhb1YzTjNkS3pBeWVoaWE2aG53OHZMQ25UdDNFQm9haXJpNE9Bd2JOZ3k5ZS9lR1hxOUhmSHc4SmsrZURIOS9md3dZTUVEdVVCK1pwNmNuYXRhc2lYWHIxaUVsSlFWNzl1ekJ2SG56MEtSSkV3REFsaTFiRUI4ZmozZmZmUmREaHc1RmRuYTJ6QkdYRFRWTm4xUnJ6NVhXR1F5R0lzTUVBUERVVTA4aE5UVVZmLzMxRnlJakkvSHBwNS9LRldLWnFGMjdOcnAyN1lyTm16ZGozTGh4eFo0VEdSbUpFU05HVkhCazlEQTBsUXdFQmdaaTM3NTljSEp5UXBzMmJmRGpqejlpL2ZyMU1CcU5NSmxNeU03T3hwSWxTNUNRa0lBSkV5WkFwOVBKSGZKRE9YWHFGQ0lpSW5EbXpCbjA3TmtUdzRZTncrN2R1L0hoaHg4Q3lHK1ptTTFtekpzM0R3QXdhdFFvR2FNdE8ycWJQdW5uNTRkMjdkckJ4Y1VGWnJNWmtaR1JTRXBLd3VUSmsrSHM3SXg3OSs1cElobTRjK2NPVHB3NGdUNTkrc2dkU3JrYk9uUW94bzBiaCtiTm02TlZxMVp5aC9QRSt2WHJoMDgrK2FUWUQveHo1ODdoM3IxNzZOYXRXOFVIVmtZc0ZndjArdndPOWFWTGwwclhXQUJZdm53NUJnOGVqSHIxNnNrVjNoUFJWRExRdDI5ZmRPL2VIVFZxMUVDTkdqVlFyVm8xREJ3NEVGRlJVVEFZRExDM3Q4ZmR1M2N4WmNvVXBLU2tvSGJ0Mm5LSC9GQmNYVjNSczJkUExGeTRVRnJkYk5La1NYampqVGV3WmNzVzZZOVh5YlF3ZlZMTlBWZVBRZ2lCeFlzWG8wMmJObWpZc0tIYzRUeVIyN2R2bzA2ZE9pVys3dTd1anFTa0pKc2VBeVhyMkxFai9QMzlZVGFiaTd5V201dUxmLzNyWDRxK0huWHQyaFVIRHg0RUFIei8vZmRTTW5EaXhBbnMyN2NQNzczM25wemhQUkZOSlFOZHUzWkZWRlFVdnZubUc2eFpzMGI2bzNSeWNzTEtsU3VSbEpTRTZkT25ZKzNhdFRKSCttZ2FOV3FFUm8wYW9YUG56dElmS2dCY3YzNGRRZ2liY3p0MjdLallWYzdVUG4xU3JUMVhEOUsyYmRzaWliZGVyeSsyQnlzMU5SWEhqaDJyb01pZTNNR0RCK0hwNlluTXpFeVl6V2FicEhYLy92MVl0R2dSRmkxYWhOV3JWK1BqanovR3BFbVRGRDNzWldkbmg0Q0FBS1NtcGhaNXpkUFRVNGFJeXAvRllzRVhYM3lCek14TW13Wkx2WHIxc0c3ZE92a0NlMFNhU2dhaW82TXhlL1pzTEZpd29FaDI2dS92ajhtVEoyUGN1SEZZc21RSmF0V3FKVk9VVkJ3dFRKOVVhOC9WZytqMStpSzlPRzNidHJWSi9LeXNOMVFxUlVwS0NsNTk5VlVzWHJ3WVo4K2V4YUJCZ3dEa2YyZ2VQWG9VSzFhc3dMUFBQb3NPSFRyZ3l5Ky9SRVJFQkNaTm1pUnoxUFFvUWtKQ1lHOXZqMTI3ZHVHdnYvN0NNODg4STNkSWowVXp5Y0JQUC8yRUZTdFdZT25TcFdqUm9nV01SaU9NUnFPVXFUczdPK1BycjcvR3pKa3pNWHIwYUFRSEJ5c3VRemViemVqZXZidk5NYlYwUDJwaCtxUmFlNjRlWk5hc1dSZzBhQkF5TWpKc2poZStaNkI2OWVxWU5XdFdSWWIyeEFJQ0FnQ2dTTndGZS9DQS9EcWVObTFhaGNWVjFvS0RnN0Z4NDBhYlk5V3JWNGV2cjIrUngxWlJVVkVWRmw5NU9YVG9FTUxEdy9IZGQ5L2h4bzBiR0Q5K1BJWU5HNmJJbXlRMWt3d2tKQ1FnSkNRRXp6enpETTZlUFl0eDQ4YkIzdDRlLy96blA2Vno3TzN0TVhmdVhFUkVSS0JHalJveVJ2dDRIcWI3Zi9qdzRSVVFTZmtvYnZwa2FHZ29talJwZ3BVclZ5SWhJY0ZtK21Sa1pLU2liaXpVYXMvVks2Kzhna1dMRnRsOE9MUnQyeGE3ZHUyeU9jL1gxeGV2dlBKS1JZZEhEK0hkZDkvRnUrKytLM2NZRmE1OSsvWll2WG8xbm4zMldRRDVLMHArOE1FSE9ILytQRDcvL0hORkRlVnBKaGtvZUdPSGg0Y0hZbUppaWoxUHI5ZkQzOSsvb3NLcWNCRVJFWEtIOE5qVVBIMVNDejFYV3BlYm13czdPenRGMzBDbmRTdFhyclI1Ym05dmorYk5tMHZQM2R6YzhPMjMzK0xnd1lPS1NnUUFEU1VEcEd4cW56NnBoWjZyQnluYzZsZGJMOENLRlN0Z3NWaDRUNENDdFduVFJocStjbloyTG5INnE4RmdRTy9ldlNzeXRDZkdaSUFVUWUzVEo5bHpCWnN0ZmR1MmJXdnpIRUNSTVdjbE9YVG9FTmF2WDQ5Njllcmg5OTkvTC9hY2I3LzlWdHFuUU1uVTNnT1NtcG9xRGNuNit2cEt3MXNGSHl0eE5wUG1rb0h3OEhEMDdkdlg1azdzM2J0MzQrclZxNW9jODFJS3JVeWYxTExDclN5MUxEcDA4dVJKekowN0Y1MDdkMGFqUm8zdzRZY2ZTaCtVQ1FrSm1EWnRHbHEzYm8zcTFhdkxIR25aWUErSU1ta3FHYmgyN1JvaUlpS2szY0tzV2tXeFpqVUFBQjhHU1VSQlZMUm9nWVVMRjZKZHUzYUszRW5yZ3c4K1FGeGNuTTJ4SVVPRzRJY2ZmckE1bHBxYWltWExsdUdGRjE2b3lQQ0lIbWpXckZrMk0yR0t1NEZ3Ly83OUZSM1dFL3Z0dDkvdzJXZWZZZkhpeFdqUm9nVVdMMTZNTVdQRzRKMTMzc0dKRXlld1k4Y09qQjgvWGpWRElscnFBVkViVFNVRFlXRmhHRGx5SkF3R2d6VGxMaTh2RHhhTEJRYUR3V1kvOFprelo2SkxseTV5aGZwSXZ2enlTMlJrWktCNzkrNzQ0WWNmMEtoUkl3QkFZbUlpZ29LQ3BGYUlyNit2NG04NlUvUDBTVUM3UFZlRjYvUnh6Nmxzbm52dU9heFpzd2IxNnRXRDBXakU4ODgvajk5Ly94MVRwa3lCMFdpRXY3OC8zTjNka1pXVkJVZEhSN25EZlNKcTd3RUpDd3REYUdnb2NuSnlwR3RPWm1abXNZK3Q1eWhwRlZUTkpBTUpDUWs0Y2VJRXBrNmRpclZyMTJMejVzMm9WYXNXNXN5WmcvUG56eU04UEJ4MmRuWXdtODJ3czdPVE85eEg5dnZ2djZObHk1WlNJcENUazRPWW1CanB6V2d5bVpDUmthSDRaRUROMHlmVjJuUDFPTlJTenBpWUdKdzZkUXBuenB6QjdkdTMwYTVkTzNUcTFBa1RKa3pBMWF0WHNXdlhMc3liTnc5WHIxNkZxNnNyZXZUb2djbVRKOHNkOWlQVFFnK0l2NysvYXUvWEFUU1VEQ3hkdWhSang0N0Y1Y3VYOGZQUFA4UGYzeDhuVHB6QW5qMTdzR2JOR3RqWjJTRTFOUlVUSmt6QTJyVnJZVyt2ckYvTnJsMjdNR3pZTU9sNTRSWHE3dDY5aTJyVnFrazMzNm1aVXFkUHFyWG42bkdFaElUSUhVS1pzTGUzeDdQUFBvdlhYbnNOeno3N0xFd21FN3AzNzQ2UFB2b0l6Wm8xUTdObXpUQng0a1NrcDZjalBqNWVzWHN4YUtrSFJLMlU5WW4zQk02ZE80Y3JWNjdnNXMyYldMMTZOZExUMHpGNzlteHBucm9RQW82T2puQjFkY1g2OWVzVnRZSlVRa0lDb3FLaWNPblNKWHo5OWRkd2NYSEIxS2xUNGVycUtwMXo5KzVkeGZjS3FKbmFlNjYwNnNVWFg4Uzc3NzRyelU4WFFpQXZMdzkrZm40MjUxbVhzMVVxcmZTQXFKbG1rb0dmZi80Wm16WnR3cTFidCtEcDZZbVpNMmZDMmRrWlFVRkJ5TW5KZ2IyOVBkTFQwOUc0Y1dPc1c3Y09yNzc2cW1KV2VWdTVjaVVzRmd1MmJkc0dJSDhNUFRVMUZSY3VYSkJhbUdhekdUazVPZWpXclJzMmJOaUErdlhyeXhreUZhTDJuaXN0Q3c0T2xoNnZXclVLYVdscG1ESmxpblRNYURRV3V5T25rbWlsQjBUTk5ITkZPWFRvRURadTNJakF3RUJzMzc0ZGdZR0JjSEp5UW9jT0hYRDQ4R0hvOVhyNCtQaGcwNlpOT0gzNnRLSVdkYmw1ODJhUlpYYzdkdXhZN0Z6MVBuMzZ3TUhCb2FKQ0sxUEp5Y2tJRHcvSHYvNzFMN2xES1ZNV2kwWFZQVmVsTVJxTldMVnFGZDUvLy8waTIxQWJqVVowNmRJRk1URXhjSEp5a2luQ3NuUCsvSGxFUmtiaXUrKytzem1lbkp5c21JWkhTYlRTQXdMa2I0MWUrS2JsaXhjdm9tclZxdmo3My84dVUxUlBUalBKUUhSME5OemQzUkVkSFkzNjlldkRZRERnOXUzYnFGV3JWcEhGTVZxM2JpMVRsSThuT0RnWS9mdjNmNmh6VFNhVFlpK3MzMy8vZlpFbGh0dTJiVnNrRVVwTFN5dDJ4N3ZLU3EvWHE3cm5xalIyZG5ZNGR1d1lnb0tDTUhmdVhMbkRLUmRtc3hrLy92Z2pnb09EOGVtbm42SlJvMGJJenM2V2t2SWpSNDdncWFlZWtqbktKNmVGSGhBQStPU1RUNG9rQTdkdTNjTFNwVXNSSGg2dTJHbVRta2tHcGsyYkJxUFJpTXVYTCtQaXhZdTRlL2N1OXV6Wmd6WnQyaFE1TnpvNkd1bnA2WXE1ODdXNEQvZmlwdHROblRvVkpwTUpWYXRXcllpd3lsUjZlam9pSXlQaDRPQWdyZksxWmNzV0FQbVplc0Z4ZENYZWlhN21ucXZTT0RnNFlQSGl4Umd5WkFoMjc5NnR1Q1ZjSCtTMzMzN0RuRGx6MEtoUkkzenp6VGZTUGhyVHAwOUhkSFEwSEJ3YzRPTGlndm56NThzY2FkbFJjdzlJUVQxNzlvVFpiSmFlWjJkbjJ6VEtsTFl1aG1hU2dhRkRoOExlM2g0ZUhoN3c4UEJBWEZ3Y1ZxOWViWlBONm5RNm1NMW1YTHQyVFpGanNtKzg4WWIwdUxqNXJSY3ZYbFRVTG40RkxWKytIUDM2OVZQZEVJR1ZtbnV1SHFSQmd3Wll2WG8xR2pkdUxIY29aYzdUMHhOTGx5NUZzMmJOYkk0dlhyd1lGb3NGRm90RmtkZWE0cWk5QjhTNnpvWEZZa0gzN3QxTDdZSDA4ZkdweU5ES2hEcitDaDlDV0ZpWTlLYWJOV3NXamg0OWlrV0xGc0hEdzBNNnAxT25UdWpWcXhkME9oMVdyVm9sVjZpUHpicmlZTUZlQWJQWmpHN2R1c0Zpc1VDbjB5bjJ3N1JodzRhSWlvcVNNdS9ldlh0TGkvQ29vVFdwNXA2cjBtUmtaQ0F2THc5MTY5WlY1VnIyam82T1JSSUJLNzFlcjVveWE2RUh4TnJTOS9IeHdmNzkrN0Y3OTI3azVlWGh5eSsvUkkwYU5SQVFFSURnNEdEODR4Ly93R2VmZlNaenRJOU9NOGxBd2V3N0lDQUEwNmRQaDhGZ3NEbG4yYkpsRlIxV21mbm1tMitreDcvODhvdjAyTTdPRGpFeE1jak56WVc5dmIzaXR0VzBHalZxRkVhTkdvWHUzYnNYNlg3NzVaZGZiQzZxU2hzbXNGZ3NHRDU4dU9wN3Jvb3paODRjeE1mSDQvcjE2emg2OUNqQ3c4T0xkQzhYVG5xVTF2MnFCVnJxQVFIeUYzVnIwcVFKUm84ZWpVYU5HbUg4K1BFQThxOVRNMmJNUUpVcVZkQ2xTeGRGcmV1aW50cDVCTlpWK3RUazJXZWZsUjRYMTlvb2ZLZTJHdVRsNWFsaWR6UzlYcStKbnF2aUxGeTRFTUQvRXJpUkkwZGk1TWlSQVA0M20yREhqaDJLdmVtMU5Ca1pHWEJ5Y2xMODN5K2cvaDRRSVFRdVhMaUEwNmRQdzJLeDRPV1hYMGF2WHIzUXIxOC9teFZESFIwZHNXalJJbnorK2VlNGR1MmF6ZnUzc3ROa01rREtNM1hxVkZ5NGNBSDM3OStYaGdyQ3dzSmdOcHRWc2J1ZDJudXV0TXE2ZTkvWXNXUFJva1VMbTljKytlUVROR3ZXekdiN2FxcWNoQkNZUEhreW5udnVPZWoxZW56Ly9mZTRkZXNXSms2Y2lMVnIxeGI3TlRObXpLamdLSjhNa3dGU2hBVUxGZ0RJdjRsbjY5YXRTRXhNUkdKaUlwbzFhNGIxNjlmYm5LdTBZWUxDMU5oenBWVjZ2UjREQnc3RWhBa1RNSGZ1WEhUbzBFRjZMVEF3RU9QR2pZTy92NzlxWm9lb2xWNnZ4ODZkT3dFQXYvNzZLMnJVcUlFYU5XcllySm5nNCtPRFk4ZU95UlhpRTlOY01oQVFFSURodzRlalc3ZHUwckcwdERTODl0cHJpSWlJUUlNR0RlUUw3Z2xZTEJaRnJ5SHdzQ3dXQ3dJREEvSDAwMCtqYXRXcWl1cUdvd2M3ZS9Zc1VsTlRWYlhOOWdzdnZJQ0ZDeGZDMmRrWkhUdDJ0SGxOQ0lGZXZYcEp6OTk1NXgyTUdqV3FnaU1zSHhhTEJVYWpFV2xwYVVoTFMwTnFhaXFTazVOUnAwNGR0Ry9mWHU3d3FCQk5KUU1IRGh4QVhGd2NNakl5cERGWFQwOVAyTm5aSVRzN0c1TW1UYkk1ZjhPR0RYS0UrVmgyN05pQmlJZ0lMRisrSEhYcjFnV1EzMEl1dUYxb1JrYUdvaGJqS2V6S2xTdkl5TWlBdTdzN2hnMGJoa0dEQnVIenp6OEhBR25OL3FTa0pLN2RyekE1T1RrQTh1K1ZpSStQeDZ4WnMyU09xT3o4K2VlZnVITGxpalREcCtDdW02bXBxWGpwcFpjVS9aNjBTa2xKd1h2dnZZZXNyQ3hrWldVaE16TVRKcE1KenM3T3FGMjdObXJXckFrWEZ4ZTR1cnJDeTh0TDduQ3BHSnBKQm03ZHVvVmx5NVpoKy9idG1ESmxDdWJQbnc4WEZ4ZWNQSGtTOCtmUHg5YXRXekZwMGlSOCtlV1hjSEZ4a1R2Y1I5YXZYeitjUEhrUzc3NzdMalpzMkFDejJXeXpRQStnL083emYvempId2dPRG9hUGp3K1dMMStPeG8wYlMyVUtDd3ZEMTE5L0RTRkVzUXN1S1puUmFFUldWcGIwWEtmVDJleElxWFNuVDUrR2s1TVRQRHc4TUdmT0hNWGZiRmFRWHEvSHlwVXJjZno0Y1V5ZVBGbVZOL0lDZ0l1TEM0S0NndURvNklocTFhcGgzNzU5Q0EwTnhhZWZmaXJOdWI5ejV3N3k4dklVMi90NjY5WXRPRGc0U1BmMytQcjYycnh1c1Zoc2pyMzAwa3VZT1hObWhjYjRKRFNUREtTbHBXSHMyTEZ3YzNQRDRNR0RFUnNiaTZaTm15SW9LQWdiTjI2RXE2c3JYbi85ZGNUSHh5dHl3UWlkVG9jWk0yYmc5dTNiTUJnTStPR0hIOUN5WmNzaTU5eS9mMSt4eTJWYVYrRURnTEZqeDlwOFFQcjcrMlBRb0VIUTYvV0szQ0kxS0NnSXAwNmRRbUppSWhvMGFDRDlEK1F2SnJWNzkyN3AzSnMzYitMQWdRTXlSVnIyMnJadGkyM2J0aFZKd2cwR0F5Wk5tbFRrUmtvbGVmcnBwL0hkZDkvaHE2KytRazVPam1xVEFRQm8wcVFKL3Z6elQvejczLzlHL2ZyMUVSWVdKaTF5dG1QSERpeGZ2aHdCQVFFWU9IQ2d6SkUrbm84Ly9oZ1hMMTZVaG5VS05yVFVRRFBKUVBQbXpURjgrSENzVzdmTzVyaUxpNHUwZUUxQlY2OWVWY3pOSUY5ODhRVjI3dHdKQndjSDdOcTFDMXUyYk1IWFgzK05GU3RXMkp6WHAwOGZ2UHJxcTdCWUxQanFxNi9nNmVrcFU4UlB6c0hCd1diREpUczdPMFhONlMzTTJqVStlUEJnUkVaR1N2OWJ2Zm5tbTlKajYwcG9hbEpjYjV5OXZUMkdEUnNtUXpSbHEwYU5HdEtkNWRPblR5K3lUa0xCK3dnS0RpTW96WUlGQzdCbHl4WjRlWG5CWkRKaDVzeVp1SC8vUHU3ZHV3ZDNkM2VFaElRb2VpT2Y4UEJ3dVVNb1Y1cEpCb0Q4bGtiQkMyeHBDdC9vVTVsTm1qUUpreVpOa21KdTNibzExcTFiVitTTnA4UlZzYlJrOE9EQnVISGpoczMvYm01dStPcXJyK1FPalo2QXhXTEJrQ0ZERUJJU2dubno1a25IcmZjTUtEa0JLTWpQencvdDJyV0RpNHNMekdZeklpTWprWlNVaE1tVEo4UFoyUm4zN3QxVGRES2dkcHBLQm80Y09RSWZINThTRjhlNGNPRUNqaDgvTHAyclZNMmFOVU9YTGwxZ1oyZG5jd05oV2xvYUhCd2NzSGZ2WGhtam81SmtaMmZEM2QzZHBtZmdZWGVqcE1ycnpKa3p5TWpJVU5VbVBjWHg4dkxDblR0M0VCb2Fpcmk0T0F3Yk5neTllL2VHWHE5SGZIdzhKaytlREg5L2Z3d1lNRUR1VUtrWW1rb0dyRXJxN2xGU2I4Q0RmUHJwcDlLbUlVQis2K1NmLy95bjRxZjBxSFZxcUpYMTVpUWhoTTN4bDE1NlNSbzd0MWdzRlI1WGVWTnp2UjQrZkJpZE9uV1NPNHh5RnhnWWlIMzc5c0hKeVFsdDJyVEJqei8raVBYcjE4Tm9OTUprTWlFN094dExsaXhCUWtJQ0preVlvTmlsMGNQRHc5RzNiMStibTNoMzc5Nk5xMWV2Rmp2a3JCU2FUQVlLanI4V2xKdWJXOEdSbEo4ZVBYcmcyMisveGQ2OWU5R2pSdytFaG9ZaUp5ZEhXa05iaVI1MWF1anJyNzl1czFSb1paZVhseWV0RStIcTZtb1R1eEJDV3VCRWJXT1hhcDd5Q3dBeE1URjQrKzIzNVE2ajNQWHQyeGZkdTNlWEZ1U3BWcTBhQmc0Y2lLaW9LQmdNQnRqYjIrUHUzYnVZTW1VS1VsSlNGRGtqNXRxMWE0aUlpQ2h5WFduUm9nVVdMbHlJZHUzYUtYYldsaWFUZ1pMVXJWc1hiNzc1cHFJdnRuLzk5UmQrL2ZWWGpCa3pCblBuenNYNzc3K1A4K2ZQWStmT25WaTFhcFZpRnlWUys5UlFJSDhkaU02ZE93UDQzOFpUeFEwVGxKVE1LcEhhNi9YMjdkdTRmUGt5MnJWcmgvWHIxMlA1OHVVMnJ4c01oaUk5a2tvZG91emF0U3Vpb3FMd3pUZmZZTTJhTmRJVVVTY25KNnhjdVJKSlNVbVlQbjE2aWN2M0trRllXQmhHamh3Smc4RWdUV0hPeTh1RHhXS0J3V0JBWUdDZ2RPN01tVFBScFVzWHVVSjlaSnBNQmtyN3NGZnFVTUh0MjdlUm01dUxNV1BHNE1NUFB3U1F2MmxHdzRZTjhkMTMzMkhBZ0FHb1U2ZU96RkUrUHJWUERRV0FXclZxUGRUZDgwSUl4WGF4RnFiMmVyV3pzOE5ISDMyRTZ0V3JZOWl3WWFxWUhWR1M2T2hveko0OUd3c1dMQ2l5Vm9TL3Z6OG1UNTZNY2VQR1ljbVNKWXE4ZnlJaElRRW5UcHpBMUtsVHNYYnRXbXpldkJtMWF0WENuRGx6Y1A3OGVZU0hoOFBPems1YUFFMXBOSmtNbE5aMXJOU2hndVRrWkhoN2UyUHExS200ZXZVcVB2cm9JOFRGeFdIRWlCR1lQMzgrZ29PRDBiZHZYM1RwMGdVZE9uUkExNjVkRmJYZWdKcW5obG9sSlNWSk8vYVZadS9ldmJoNjlTckdqaDFiQVZHVkw3WFhhNTA2ZFRCa3lCQzV3eWgzUC8zMEUxYXNXSUdsUzVlaVJZc1dNQnFOTUJxTjByb0t6czdPK1BycnJ6Rno1a3lNSGowYXdjSEJjSE56a3pucVI3TjA2VktNSFRzV2x5OWZ4czgvL3d4L2YzK2NPSEVDZS9ic3dabzFhMkJuWjRmVTFGUk1tREFCYTlldVZkeVd6Y3FLdGd3TUd6Wk1hamtYcDNBM25sSzBiTmtTSVNFaGlJbUpRV2hvS1ByMjdZdlBQdnRNbW5zL2UvWnNKQ1ltWXR1MmJZaU9qb2FmbjUvTUVUODZ0VTROdGFwWHIxNlI4WERyTUlGMW5YY25KeWRjdUhCQjBRdnhGS2IyZXRXQ2hJUUVoSVNFNEpsbm5zSFpzMmN4YnR3NDJOdmI0NS8vL0tkMGpyMjlQZWJPbll1SWlBakZiY3hrc1Zodzd0dzVYTGx5QlRkdjNzVHExYXVSbnA2TzJiTm5ZOTY4ZVdqU3BBbUVFSEIwZElTcnF5dldyMStQRVNOR3lCMzJJOUZjTWxCYUlnQUFFeVpNcUtCSXlrZVhMbDFLSEtkcTBLQUJ4bzBiVjhFUmxSMjFUdzFOU2tvcXNkZXFWNjllNk5XckY2cFVxWUtxVmFzV1dWQkt5ZFJlcjFwUWNCdG1EdzhQeE1URUZIdWVYcStIdjc5L1JZVlZadlI2UFg3KytXZHMyclFKdDI3ZGdxZW5KMmJPbkFsbloyY0VCUVVoSnljSDl2YjJTRTlQUitQR2piRnUzVHE4K3Vxcmlob08wVnd5UU1xbjFxbWhxMWF0S3JJcTVLbFRwd0FBMDZaTnc3UnAwK1FJcThLb3RWNUpIUTRkT29TTkd6Y2lNREFRMjdkdlIyQmdJSnljbk5DaFF3Y2NQbnhZV2k1OTA2Wk5PSDM2dE9KNlA1Z01xSXgxL1hPMTNHQldITFZPRFMxdWVXZ2xMeG45cU5SYXIwRCsvZ3ZXM1VSVFUxTng1TWdSZE96WTBhYmxlUC8rZlJ3OGVGQ3VFT2tCb3FPajRlN3VqdWpvYU5Tdlh4OEdnd0czYjk5R3JWcTFpdHd3MmJwMWE1bWlmSHpxMlI2TUFPVGY1R0tkcTYwMTFxbWhwQzVxcUZlRHdZQmR1M1pKYTBWWVdZOFZQcTVVNGVIaFNFNU90am0yZS9kdWFmRXpKWnMyYlJyKy9lOS93OC9QRHdhREFYZnYzc1d2di82S05tM2FGRGszT2pvYU8zYnNrQ0hLeDZlWm5vRzllL2ZpaXkrK3NEbG1OQnFsekR3aElRRU5HellFQUNRbUppcnFqbVdybzBlUFlzdVdMYWhYcng1Ky9mWFhZcy9adEdtVDRuZE9VK1BVVUdLOUtwMmFGK1N4V0N3WVBudzQ3TzN0NGVIaEFROFBEOFRGeFdIMTZ0VTJpWTVPcDRQWmJNYTFhOWM0bTZDeTZ0R2pCM3IwNkFGZlgxOXA2MGxmWDE5czNib1ZBTkM1YzJmcGNlRjlxcFhnK3ZYckNBb0t3alBQUElOQmd3YlpiQk9hbnA2T0R6NzRBRTg5OVpUaUV3RkFuVk5EaWZXcWRHcGVrRWV2MXlNc0xFejZnSjgxYXhhT0hqMktSWXNXd2NQRFF6cXZVNmRPNk5XckYzUTZuZUo2YURXVERKVEVlZ0hLenM2V0hodU5SamxEZW1SWHIxN0YrKysvajQ4KytnaXRXclhDMjIrL2piUzBOSXdlUFJwbnpwekJqQmt6cEx0ZmxVNnRVME9CL09WY0d6VnFCQUE0ZS9hc2RKRTVjK1lNV3JWcUpaMlhsSlFrSmE1cW9kWjYvZmJiYjZXbHdLMk5ET3ZqZ3NjQUlDc3J5NmF4b2lScVg1QUhnRTFMUHlBZ0FOT25UeTh5eFhmWnNtVVZIVmFaMGZ3OUE1R1JrWWlNaklTRGc0UDBXR2xMOXQ2NWN3ZnZ2UE1PWG5ycEpkU3JWdy9mZnZzdGR1M2FoZjc5KytQdHQ5L0cwS0ZEOGRsbm55bjJUVmlRMnFlRzV1WGxJUzh2cjhUSDF1ZHFvOVo2ZmZ2dHQ2VzErYU9pb213ZUZ6d1dGUlVGUjBkSFJTWUNRTkVGZWFwWHJ5NHR5RE5uemh4cFFaNVJvMGFwNG0rNFVhTkdxbHJyQTlCUXo4QWZmL3lCcVZPbklqTXpFMzM2OU1IZi92WTN1VU1xTSszYnQ0ZlpiTWE1YytkdzlPaFIvT2MvLzBGcWFpcTZkKytPYytmT1lkV3FWVGh4NGdSYXRteUpwNTU2Q3ZYcjE3ZnAycUxLd2RYVkZXdldyTEU1ZHVIQ0JUUnYzdHptMktoUm95b3dLbnBTMWhrK2hSVytBMTJwdExBZ2p4Wm9KaGxvMDZZTmR1M2FCVjlmWCtuT1hWOWZYMm1GTjVQSkpEMVcyakRCM0xsejhjc3Z2NkJSbzBaNC92bm5NWDc4ZUxSdDIxYnExa3BLU3NLeFk4ZHc1c3daL1BiYmIralhyeCtUZ1VwbTVNaVIwT3YxUlpZakxpNFpJR1ZKU1VsQjllclZiWTVsWldYQjBkRlJwb2pLbGhZVzVORUN6U1FEeFJreVpJaTAvbm5CR3dpVk5nM20vZmZmeDhjZmY0d3VYYnJBenM0T3NiR3hBSUJMbHk2aGFkT20wbm54OGZHSWpvNVdYZmVXR256MzNYZkZIdS9aczJlSnI1RXluRDE3VnJvWHhDb3BLUWtOR2pTUUthS3lwL1lGZVlEOFJ1S3FWYXZ3L3Z2dkYrbnBNUnFONk5LbEMySmlZaFEzekd5bDZXU2d1STFRU2p0ZVdWa3o3Sm8xYTlwTXorclpzNmZOODFkZWVhWENZeXNyV3BnYUNnQWRPblJBeTVZdHBlZnU3dTU0NjYyM3BPZTNidDFTelp4MFFCdjErc3N2djBnOWNYbDVlZERwZExoMDZSSWFOMjRzYzJSbFIrMEw4Z0Q1TzFBZU8zWU1RVUZCbUR0M3J0emhsRGxOSmdNV2l3VkpTVWsyRjFtVHlZUStmZnBJejhlUEg0OSsvZnJKRWQ1alMwOVB0K2xtTHZ6ODNyMTdjb1JWSnRRK05iUWdwYzFQZmhKcXI5Zno1ODlqLy83OVdMdDJMWll2WDQ1dDI3YWhRNGNPT0hMa0NEcDA2SURrNUdRNE9Ublo3UENuUk5PbVRZUFJhTVRseTVkeDhlSkYzTDE3RjN2MjdDbHhRWjcwOUhURk5VNGNIQnl3ZVBGaURCa3lCTHQzNzBidjNyM2xEcWxNYWVhcWMrN2NPV3pkdWhVNU9UbDQ2NjIzMEtSSkU1c1dWdWZPblJYZjRxcFJvNFpObDNMaExtYWx2ZmtlaGhxbWhsSlJhcW5YR2pWcTRNVVhYMFNyVnEzUXFsVXJ2UGZlZTlEcjlWaXpaZzI2ZGV1R2RldldZZXZXcmJDenM4UHc0Y1BsRHZleGFHRkJIcXNHRFJwZzllclZxdXJWc1ZKbWpUeUcyclZydzgvUER4TW5Ub1Nqb3lQbXpKbGo4K0ZvTXBtS2ZGZ3FiVG5KdExRMG0yVmJDejlYY3M5QVNheGIzM2J1M0ZsNnJNUVdwSldMaXd0Q1FrSktmTDFnNzVXYXFhVmVHelpzaUFVTEZralByVjNtbzBlUGhrNm53enZ2dklOMzNubEhydkRLaEJZVzVBR0FqSXdNNU9YbG9XN2R1cXFaQ1ZLUVpwSUJOemMzdUxtNVNjL1ZzQUJQWVc1dWJxVXU2VHBvMEtBS2pLWnNxWGxxYUVFcEtTa1lPM2FzM0dGVUdDM1VhM0diaHFsdEl6RzFMOGdEQUhQbXpFRjhmRHl1WDcrT28wZVBJanc4dk1qTnZZVWJsUHYzNzYvSUVKK0lacElCTGRpMmJWdXByMi9ldkxtQ0lpbDdhcDRhQ3NEbTNvN3M3T3dTejB0SlNjSElrU1BSdlh2M0l0TVFsVWp0OWFwRmhXZE9xTVhDaFFzQlFOcGZZZVRJa2RKNzBEcWJZTWVPSFp4TlFGVFIxREkxRkNoNWFxRVdxYWxlclFJQ0FqQjgrSEIwNjlaTk9wYVdsb2JYWG5zTkVSRVJxcHBtU01yRVpJQVVTeTFUUThtVzJ1cjF3SUVEaUl1TFEwWkdoalJXN3VucENUczdPMlJuWjJQU3BFazI1Ny8rK3V1bGJ0cEVWQjdVZHhlRWhnVUVCT0RBZ1FNMng5TFMwdkRpaXk4aU1URlJucURLZ2NWaXdhMWJ0OUNuVHgvcG4zVnFxUFhmOXUzYjVRNlRIcEVhNi9YV3JWdFl0bXdadG0vZmppcFZxbUR4NHNYNDl0dHYwYmx6Wnh3NGNBQmJ0MjVGbFNwVnNITGxTbXpZc0FFYk5teFFkQ0tnbFdzUWtMK1kxS0ZEaCtRT284eXdaMEFsMU43NjBNTFVVQzFTZTcybXBhVmg3Tml4Y0hOencrREJneEViRzR1bVRac2lLQ2dJR3pkdWhLdXJLMTUvL1hYRXg4ZkR4OGRIN25DZmlOcXZRVUQrUGhOQS9veUorUGg0ekpvMVMrYUl5ZzZUQVJVbzJQcVlNbVVLNXMrZkR4Y1hGNXc4ZVJMejU4L0gxcTFiTVduU0pIejU1WmR3Y1hHUk85ekhvb1dwb1lEMnhwYlZYcS9ObXpmSDhPSERzVzdkT3B2akxpNHV4UTU3WEwxNlZaR3JMR3JoR2dRQXAwK2ZocE9URXp3OFBEQm56aHhWVFRGa01xQUNXbWg5YUdGcXFCWmFWb1Zwb1Y0TkJvTzBWc0tEZE96WXNaeWpLUjlhdUFZQitUTUp0bTNiVmlTaE1SZ01tRFJwa3FMM2ZXRXlvQUphYVgyb21WWmFWbHAwNU1nUitQajRvRm16WnNXK2Z1SENCUncvZmx3NlY0bTBkQTBxN3YxbmIyK1BZY09HeVJCTjJXRXlvQkphYUgyb21WWmFWbHBXMG9KZ2Fuay84aHFrYkV3R1ZFSUxyUTgxMDFMTFNxc0tMZzFlVUc1dWJnVkhVajU0RFZJMkpnTXFvL2JXaDVxeFphVk5kZXZXeFp0dnZsbnFVdUpLd211UU1xa2lHYkF1RDBucWIzMm9HVnRXNmxiYWg3MmFQaWg1RFZJbVJTY0RRb2lqT3AydW5keHhBRGdqZHdBUG9yYldoNXF4WmFWT3BjMzgwTUlISmE5QmxadWlrNEhZMk5qMmNzZFEyV2lsOWFGbWJGbXB6N0Jody9EaGh4K1crUHJ5NWNzck1Kcnl4V3VRTWlrNkdhQ2l0Tjc2VURPMnJKU3J0RVFBQUNaTW1GQkJrWlEvWG9PVWljbUFpbWlwOWFGbWJGbVJVdkVhcEZ4TUJsUkVTNjBQTldQTGlwU0sxeURsWWpKQVZJbXdaVVZFY21BeVFGU0pzR1dsTG52MzdzVVhYM3hoYzh4b05LSldyVm9BZ0lTRUJEUnMyQkFBa0ppWXlJV2tTRFpNQm9pSXlrbVBIajNRbzBjUCtQcjZJaW9xQ2dEZzYrdUxyVnUzQXNqZm90bjYyTmZYVjdZNGlaZ01xQUJiSDBUS1lyMHZKRHM3VzNwc05CcmxET21KOEJxa2ZFd0dWSUN0RHlKbHNTNDczYmx6WitteGt0K2J2QVlwSDVNQkZWTmI2MFBOMkxKU3B6LysrQU5UcDA1RlptWW0rdlRwZzcvOTdXOXloMVNoZUExU0RpWURLcWEyMW9lYXNXV2xUbTNhdE1HdVhidmc2K3VMWGJ0MkFjaXZ2Lzc5K3dNQVRDYVQ5RmlOSDVLOEJpa0hrd0VWMEhyclE4M1lzbEtmSVVPR1NOdFNGMHp5Z29PRDVRenJpZkFhcEh4TUJsUkF5YTBQN2poWk9pVzNyRmkzeGJNbUFnOTdYQWw0RFZJK0pnTXFWZGxiSDVWb3gwa3JXWGVlVkZQTHFoTFZiYVhhVGRSaXNTQXBLUWx2dmZXV2RNeGtNcUZQbno3UzgvSGp4Nk5mdjM1eWhGZm1lQTE2WkxMK3ZUSVpVS25LM3ZyZ2pwTzJsTnl5S294MSt6L256cDNEMXExYmtaT1RnN2ZlZWd0Tm1qU1I2aGZJLzVBcytGeE5lQTFTRmlZREtxTzExb2VhVmZhV0ZUMVk3ZHExNGVmbmg0a1RKOExSMFJGejVzekJLNis4SXIxdU1wbHNuZ1BBamgwN0tqck1Nc1Zya0RJeEdWQUJMYmMrMUt5eXQ2em93ZHpjM09EbTVpWTluemx6cG96UmxCOWVnNVNQeVlBS2FMSDFvV1pzV1pIUzhCcWtmRXdHVkVBcnJRODFZOHVLbEl6WElPVmpNa0JVQ2JCbFJVUnlZakpBVkFtd1pVVkVjdExMSFFBUkVSSEppOGtBRVJHUnhqRVpJQ0lpMGpnbUEwUkVSQnJIWklDSWlFampPSnVBaU9nUmNhYzdVaHYyREJBUlBTUWh4Rkc1WXloR3BkcWRrWlNKUFFORVJBK0pPOTJSV2pFWklDS2lJamdVb2kxTUJpbzV2aUdKcUNJSklZN3FkTHAyY3NkUkRBNkhsQ01tQTVWVUpYdEQ4azFJcEJFY0N0RW1KZ09WRk4rUVJFUlVVWmdNRUpVakR2TVFrUkp3YWlGUk9haUVVOUE0MUVORVJFUkVSRVJFUkVSRVJFUkVSRVJFUkVSRVJFUkVSRVJFUkVSRVJFUkVSRVJFUkVSRVJFUkVSRVJFUkVSRVJFUkVSRVJFUkVSRVJFUkVSRVJFUkVSRVJFUkVSRVJFUkVSRVJFUkVSRVJFUkVSRVJFUkVSRVJFUkVSRVJFUkVSRVJFUkVSRVJFUkVSRVJFUkVSRVJFUkVSRVJFUkVSRVJFUkVSRVJFcEd6L0gzU3RxOGlpelNvT0FBQUFBRWxGVGtTdVFtQ0MiLAoJIlRoZW1lIiA6ICIiLAoJIlR5cGUiIDogImZsb3ciLAoJIlZlcnNpb24iIDogIjM0Igp9Cg=="/>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3211</Words>
  <Application>WPS 演示</Application>
  <PresentationFormat>全屏显示(16:9)</PresentationFormat>
  <Paragraphs>225</Paragraphs>
  <Slides>27</Slides>
  <Notes>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44" baseType="lpstr">
      <vt:lpstr>Arial</vt:lpstr>
      <vt:lpstr>宋体</vt:lpstr>
      <vt:lpstr>Wingdings</vt:lpstr>
      <vt:lpstr>Arial</vt:lpstr>
      <vt:lpstr>微软雅黑</vt:lpstr>
      <vt:lpstr>Times New Roman</vt:lpstr>
      <vt:lpstr>方正姚体</vt:lpstr>
      <vt:lpstr>楷体</vt:lpstr>
      <vt:lpstr>Calibri</vt:lpstr>
      <vt:lpstr>Impact</vt:lpstr>
      <vt:lpstr>方正兰亭黑_GBK</vt:lpstr>
      <vt:lpstr>黑体</vt:lpstr>
      <vt:lpstr>Wingdings</vt:lpstr>
      <vt:lpstr>Arial Unicode MS</vt:lpstr>
      <vt:lpstr>Office 主题</vt:lpstr>
      <vt:lpstr>1_Office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熊猫设计作品</dc:creator>
  <cp:lastModifiedBy>eetrust</cp:lastModifiedBy>
  <cp:revision>915</cp:revision>
  <dcterms:created xsi:type="dcterms:W3CDTF">2015-12-25T01:04:00Z</dcterms:created>
  <dcterms:modified xsi:type="dcterms:W3CDTF">2021-12-04T07:25:51Z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07C656AD71A041DA89B51C142B547B24</vt:lpwstr>
  </property>
</Properties>
</file>